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16" r:id="rId2"/>
    <p:sldId id="321" r:id="rId3"/>
    <p:sldId id="322" r:id="rId4"/>
    <p:sldId id="327" r:id="rId5"/>
    <p:sldId id="319" r:id="rId6"/>
    <p:sldId id="331" r:id="rId7"/>
    <p:sldId id="328" r:id="rId8"/>
    <p:sldId id="326" r:id="rId9"/>
    <p:sldId id="330" r:id="rId10"/>
    <p:sldId id="332" r:id="rId11"/>
    <p:sldId id="333" r:id="rId12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3" autoAdjust="0"/>
    <p:restoredTop sz="94660"/>
  </p:normalViewPr>
  <p:slideViewPr>
    <p:cSldViewPr>
      <p:cViewPr varScale="1">
        <p:scale>
          <a:sx n="104" d="100"/>
          <a:sy n="104" d="100"/>
        </p:scale>
        <p:origin x="11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3B54AB2C-9E41-4FAB-97AC-8756A7A08EC9}" type="datetimeFigureOut">
              <a:rPr lang="nl-NL" smtClean="0"/>
              <a:pPr/>
              <a:t>7-5-2025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EF45C44B-569B-45A8-8E64-D606A36D73C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F1B06B18-FD20-4F7A-AE90-818BC3112201}" type="datetimeFigureOut">
              <a:rPr lang="nl-NL" smtClean="0"/>
              <a:pPr/>
              <a:t>7-5-2025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2" tIns="47781" rIns="95562" bIns="47781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F53EA460-084E-40AC-BE85-FF01B6299CA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372531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EA460-084E-40AC-BE85-FF01B6299CAD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48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6AB6D-8F7D-7E12-851D-90BF46E94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44855BA5-5069-832D-085D-58D4C16BA0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77FAFD1D-3D48-9049-E788-BC9774150D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D896A31-7ECE-825C-CBF6-CB70A791937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C1F2F80-34CF-90F4-ED18-4BFE055E32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EA460-084E-40AC-BE85-FF01B6299CAD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9013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EAD41-7A0B-1469-A0F5-2DBFBB6760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8E544AD7-878F-0268-6D45-871F7E90B9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F518CC51-C1BA-375B-DF5A-544A025653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2321DB7-FBF8-6108-6D5F-57CE111CFC2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7B67B4E-D177-80DD-40A2-43EAAE4CDD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EA460-084E-40AC-BE85-FF01B6299CAD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0776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A892F-4CB8-B952-0F09-257004580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6DC8DD2-3875-9E26-C018-B7592E2F30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19766784-4170-C775-D401-FA884BDB34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0D17C14-E603-561F-0396-7FD9767C49E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C30DA51-A24D-C163-C578-A5B773C20B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EA460-084E-40AC-BE85-FF01B6299CAD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4889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D756B2-4478-F282-E4B0-2A934A1ACA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3DD4AF2-0F4C-52DC-9447-BC1FC5DA1D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041A2437-8F48-FF06-DAFD-0B6B697FE8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7297FA1-9BF6-1D80-161B-8EFE3A57B4E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2865A7D-DFB9-DE5F-5D7F-29AA3E6F4A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EA460-084E-40AC-BE85-FF01B6299CAD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5524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CB8269-13DB-3783-9854-C14E6A427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35CDC3C-E6BC-5323-400C-047288D55E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A5438F24-8CC6-2D46-EF7C-B5525B3CE6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B6AB083-4AED-E0FD-DE27-D72C68B1A62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2DBF361-1D6E-8CA7-9E67-ADB07788C4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EA460-084E-40AC-BE85-FF01B6299CAD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383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2D74B2-C2F7-921D-9F92-1BB6EDE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9FFB357A-14D6-FB11-8405-3ADA5F9C31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49A54D1C-8DFB-39BD-D26E-FAED40A0DB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A41D333-6757-C798-F544-A9B2B1251ED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6CB920F-2124-B8BE-A05B-38DBA9CEF1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EA460-084E-40AC-BE85-FF01B6299CAD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1540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E3313-A43F-3396-96D9-977A070EE7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321E2F3C-B474-9EB8-2012-90ED59EC68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2F81E638-977E-34E2-4316-18C2BCB88A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7CB349C-B151-E928-60AA-84A427081AB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591408A-FD88-8366-BFE7-B58A6B1DC4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EA460-084E-40AC-BE85-FF01B6299CAD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318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D13C50-EB54-1C61-EB72-964B4EAC3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3B2803B-6E0E-4CE5-A8F0-DB1A17D9D1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158A36FE-29CD-CA5D-C201-C86D40B4B6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B2651C3-BE86-096D-0DFE-CFD67345879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C998201-3DCB-92B7-7CAE-4CD4F8860D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EA460-084E-40AC-BE85-FF01B6299CAD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6236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FD769-461F-32FB-4EF4-23ABE0314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3ABC70DF-3B84-616F-936E-BFF11BE780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664BFF3F-47BC-6AEE-478A-68BA97FE12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5F7EB6E-CF6A-11B8-31A0-F4F7F31A8E7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DEF9D64-E5A0-B17A-BEFF-812CB47FE5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EA460-084E-40AC-BE85-FF01B6299CAD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48170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FD42E-0718-8999-61A0-F821AD615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78EDFB36-C3A5-42CC-F98A-170DD0165B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FE957A4C-4518-0363-F2B0-8146181A50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9F7AC2B-2803-7ED1-D2BA-F0F52A4B09E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1B5513B-29DA-8188-43D8-F94693757B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EA460-084E-40AC-BE85-FF01B6299CAD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4009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29E2F-5A19-4F89-87AA-A508BD7F6DCE}" type="datetime1">
              <a:rPr lang="nl-NL" smtClean="0"/>
              <a:t>7-5-2025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Meerjarigbeleidsplan KNDB 2025-2028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5540-0354-45C4-B7D4-9E5644DA0EC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361D-A5B9-4A96-960D-C8B6BBC8EE7B}" type="datetime1">
              <a:rPr lang="nl-NL" smtClean="0"/>
              <a:t>7-5-2025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Meerjarigbeleidsplan KNDB 2025-2028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5540-0354-45C4-B7D4-9E5644DA0EC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3FF94-5BEA-4FAF-BDC9-953E03B30290}" type="datetime1">
              <a:rPr lang="nl-NL" smtClean="0"/>
              <a:t>7-5-2025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Meerjarigbeleidsplan KNDB 2025-2028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5540-0354-45C4-B7D4-9E5644DA0EC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B70D-4607-4876-9AB8-5C3B6645A3FA}" type="datetime1">
              <a:rPr lang="nl-NL" smtClean="0"/>
              <a:t>7-5-2025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Meerjarigbeleidsplan KNDB 2025-2028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5540-0354-45C4-B7D4-9E5644DA0EC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B0EC-448D-4D3C-8D39-E735E43C91A0}" type="datetime1">
              <a:rPr lang="nl-NL" smtClean="0"/>
              <a:t>7-5-2025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Meerjarigbeleidsplan KNDB 2025-2028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5540-0354-45C4-B7D4-9E5644DA0EC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EF67-CD1F-4ECE-82D4-F19EE9A4CC4B}" type="datetime1">
              <a:rPr lang="nl-NL" smtClean="0"/>
              <a:t>7-5-2025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Meerjarigbeleidsplan KNDB 2025-2028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5540-0354-45C4-B7D4-9E5644DA0EC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F61E-F416-43ED-8C77-39BAB4AED153}" type="datetime1">
              <a:rPr lang="nl-NL" smtClean="0"/>
              <a:t>7-5-2025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Meerjarigbeleidsplan KNDB 2025-2028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5540-0354-45C4-B7D4-9E5644DA0EC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D860-F56D-4504-9D49-6CB24FD895C9}" type="datetime1">
              <a:rPr lang="nl-NL" smtClean="0"/>
              <a:t>7-5-2025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Meerjarigbeleidsplan KNDB 2025-2028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5540-0354-45C4-B7D4-9E5644DA0EC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6DBC-1248-4833-8E16-848158C3383F}" type="datetime1">
              <a:rPr lang="nl-NL" smtClean="0"/>
              <a:t>7-5-2025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Meerjarigbeleidsplan KNDB 2025-2028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5540-0354-45C4-B7D4-9E5644DA0EC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F6668-0A4B-4E4F-A65C-545AFA36C1A3}" type="datetime1">
              <a:rPr lang="nl-NL" smtClean="0"/>
              <a:t>7-5-2025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Meerjarigbeleidsplan KNDB 2025-2028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5540-0354-45C4-B7D4-9E5644DA0EC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414CA-1B55-480F-9F57-82849F519433}" type="datetime1">
              <a:rPr lang="nl-NL" smtClean="0"/>
              <a:t>7-5-2025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Meerjarigbeleidsplan KNDB 2025-2028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5540-0354-45C4-B7D4-9E5644DA0EC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8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aintStrokes/>
                    </a14:imgEffect>
                  </a14:imgLayer>
                </a14:imgProps>
              </a:ext>
            </a:extLst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92024-FF05-4434-9A64-8B87BC71C0DF}" type="datetime1">
              <a:rPr lang="nl-NL" smtClean="0"/>
              <a:t>7-5-2025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Meerjarigbeleidsplan KNDB 2025-2028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A5540-0354-45C4-B7D4-9E5644DA0EC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drive.google.com/file/d/1lMpjm4UtinXbAE8cdrZhprOL5MvVbgRR/view?usp=sharing" TargetMode="External"/><Relationship Id="rId13" Type="http://schemas.openxmlformats.org/officeDocument/2006/relationships/hyperlink" Target="https://docs.google.com/document/d/1DCJlQVSSbdwb4Zj0UAdn6RsbQmZ6d5KS/edit?usp=sharing&amp;ouid=101769254611401461510&amp;rtpof=true&amp;sd=true" TargetMode="External"/><Relationship Id="rId3" Type="http://schemas.openxmlformats.org/officeDocument/2006/relationships/hyperlink" Target="https://drive.google.com/file/d/1ci18RSDcngaFD92bouWjvGGOO3E8MW1s/view?usp=sharing" TargetMode="External"/><Relationship Id="rId7" Type="http://schemas.openxmlformats.org/officeDocument/2006/relationships/hyperlink" Target="https://drive.google.com/file/d/1bOdthrFqQjmY03Crk6sOB3Lp9SYmLar2/view?usp=sharing" TargetMode="External"/><Relationship Id="rId12" Type="http://schemas.openxmlformats.org/officeDocument/2006/relationships/hyperlink" Target="https://drive.google.com/file/d/1USC7YlJ6FNgEP-M_RR4WvXF9biTnTIEz/view?usp=sharing" TargetMode="External"/><Relationship Id="rId2" Type="http://schemas.openxmlformats.org/officeDocument/2006/relationships/notesSlide" Target="../notesSlides/notesSlide10.xml"/><Relationship Id="rId16" Type="http://schemas.openxmlformats.org/officeDocument/2006/relationships/hyperlink" Target="https://docs.google.com/spreadsheets/d/1eeE_HQS4Pqdc-jOk533lxj7K2cY_RV0Y/edit?usp=sharing&amp;ouid=101769254611401461510&amp;rtpof=true&amp;sd=tru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rive.google.com/file/d/195ZoRVZYoM-LuZQydXg2V4DUysaNdUSZ/view?usp=sharing" TargetMode="External"/><Relationship Id="rId11" Type="http://schemas.openxmlformats.org/officeDocument/2006/relationships/hyperlink" Target="https://drive.google.com/file/d/1z47-lA96KIpn4Lr4CS9anQybH24eajxC/view?usp=sharing" TargetMode="External"/><Relationship Id="rId5" Type="http://schemas.openxmlformats.org/officeDocument/2006/relationships/hyperlink" Target="https://drive.google.com/file/d/1XJ5k11YiV1omLrbtk_q9aQVPP5dJKdBK/view?usp=sharing" TargetMode="External"/><Relationship Id="rId15" Type="http://schemas.openxmlformats.org/officeDocument/2006/relationships/hyperlink" Target="https://drive.google.com/file/d/1mbuetWtWEPlaWtCTelih26kj1fbPkXf4/view?usp=sharing" TargetMode="External"/><Relationship Id="rId10" Type="http://schemas.openxmlformats.org/officeDocument/2006/relationships/hyperlink" Target="https://docs.google.com/document/d/13i-luAq1uCLfGrT6TQWzNcomjfqaRvaz/edit?usp=sharing&amp;ouid=101769254611401461510&amp;rtpof=true&amp;sd=true" TargetMode="External"/><Relationship Id="rId4" Type="http://schemas.openxmlformats.org/officeDocument/2006/relationships/hyperlink" Target="https://drive.google.com/file/d/1uYVKyzBmkXSgIqExW5OPOh0F95DHNjBW/view?usp=sharing" TargetMode="External"/><Relationship Id="rId9" Type="http://schemas.openxmlformats.org/officeDocument/2006/relationships/hyperlink" Target="https://drive.google.com/file/d/1Z0iT0Gjop4LAYD_sCB945V7UNNZnAIHN/view?usp=sharing" TargetMode="External"/><Relationship Id="rId14" Type="http://schemas.openxmlformats.org/officeDocument/2006/relationships/hyperlink" Target="https://drive.google.com/file/d/1n-Thm4J-VxJFZpe_M9MdqBXMoG4uEPSI/view?usp=shari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bondsraadsleden@kndb.n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bondsbureau@kndb.n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922EFC-67BD-CC00-DE8C-BEF9F1160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DA32E7-A60A-35D1-A702-8E50A71A73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956" y="41045"/>
            <a:ext cx="8829686" cy="707994"/>
          </a:xfrm>
        </p:spPr>
        <p:txBody>
          <a:bodyPr>
            <a:normAutofit fontScale="90000"/>
          </a:bodyPr>
          <a:lstStyle/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Organen binnen de KNDB</a:t>
            </a:r>
            <a:endParaRPr lang="nl-NL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ijdelijke aanduiding voor datum 4">
            <a:extLst>
              <a:ext uri="{FF2B5EF4-FFF2-40B4-BE49-F238E27FC236}">
                <a16:creationId xmlns:a16="http://schemas.microsoft.com/office/drawing/2014/main" id="{5C0DC567-4CAF-4B9A-C0CF-174871ACAA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977" y="6561024"/>
            <a:ext cx="2133600" cy="228014"/>
          </a:xfrm>
        </p:spPr>
        <p:txBody>
          <a:bodyPr/>
          <a:lstStyle/>
          <a:p>
            <a:r>
              <a:rPr lang="nl-NL" sz="1000" dirty="0">
                <a:solidFill>
                  <a:srgbClr val="0000FF"/>
                </a:solidFill>
              </a:rPr>
              <a:t>17 april 2025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47069BA3-D841-EA18-7F67-075616AD60A7}"/>
              </a:ext>
            </a:extLst>
          </p:cNvPr>
          <p:cNvSpPr/>
          <p:nvPr/>
        </p:nvSpPr>
        <p:spPr>
          <a:xfrm>
            <a:off x="6218327" y="618315"/>
            <a:ext cx="1728186" cy="111174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Leden</a:t>
            </a: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B3EBAFF3-33D7-1FE3-A813-676EFA2DBDE5}"/>
              </a:ext>
            </a:extLst>
          </p:cNvPr>
          <p:cNvSpPr/>
          <p:nvPr/>
        </p:nvSpPr>
        <p:spPr>
          <a:xfrm>
            <a:off x="6218327" y="2375873"/>
            <a:ext cx="1728186" cy="54964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Bondsraad</a:t>
            </a: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81657E8E-052A-BCE6-56BB-B7BEB1AB5D66}"/>
              </a:ext>
            </a:extLst>
          </p:cNvPr>
          <p:cNvSpPr/>
          <p:nvPr/>
        </p:nvSpPr>
        <p:spPr>
          <a:xfrm>
            <a:off x="7617348" y="4076600"/>
            <a:ext cx="144429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Tucht </a:t>
            </a:r>
            <a:r>
              <a:rPr lang="nl-NL" sz="2000" dirty="0"/>
              <a:t>cie.</a:t>
            </a:r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3ADE9A12-1187-726E-442A-03B937B4C574}"/>
              </a:ext>
            </a:extLst>
          </p:cNvPr>
          <p:cNvSpPr/>
          <p:nvPr/>
        </p:nvSpPr>
        <p:spPr>
          <a:xfrm>
            <a:off x="963655" y="3734104"/>
            <a:ext cx="2184817" cy="90021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Bestuur</a:t>
            </a:r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344519BC-EE14-2076-D763-C14534B5665E}"/>
              </a:ext>
            </a:extLst>
          </p:cNvPr>
          <p:cNvSpPr/>
          <p:nvPr/>
        </p:nvSpPr>
        <p:spPr>
          <a:xfrm>
            <a:off x="7648195" y="5005587"/>
            <a:ext cx="144429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Protest</a:t>
            </a:r>
            <a:r>
              <a:rPr lang="nl-NL" sz="2000" dirty="0"/>
              <a:t> cie.</a:t>
            </a:r>
          </a:p>
        </p:txBody>
      </p:sp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30E36BD4-7E4C-7D03-C35F-E83460710272}"/>
              </a:ext>
            </a:extLst>
          </p:cNvPr>
          <p:cNvSpPr/>
          <p:nvPr/>
        </p:nvSpPr>
        <p:spPr>
          <a:xfrm>
            <a:off x="7628382" y="5962972"/>
            <a:ext cx="144429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Beroeps cie. </a:t>
            </a:r>
            <a:endParaRPr lang="nl-NL" sz="2000" dirty="0"/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50AB4E53-71D6-A6F3-C346-BC74006D6132}"/>
              </a:ext>
            </a:extLst>
          </p:cNvPr>
          <p:cNvSpPr/>
          <p:nvPr/>
        </p:nvSpPr>
        <p:spPr>
          <a:xfrm>
            <a:off x="4592766" y="4076600"/>
            <a:ext cx="1840615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Financiële  </a:t>
            </a:r>
            <a:r>
              <a:rPr lang="nl-NL" sz="2000" dirty="0"/>
              <a:t>cie.</a:t>
            </a:r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5D4A6A41-0272-FEA4-1189-17D25C78EFBE}"/>
              </a:ext>
            </a:extLst>
          </p:cNvPr>
          <p:cNvSpPr/>
          <p:nvPr/>
        </p:nvSpPr>
        <p:spPr>
          <a:xfrm>
            <a:off x="4606209" y="5019786"/>
            <a:ext cx="1840616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Vertrouwens cie</a:t>
            </a:r>
            <a:r>
              <a:rPr lang="nl-NL" sz="2000" dirty="0"/>
              <a:t>.</a:t>
            </a:r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9043024D-E8CD-9F60-5EA7-C2CC2C44B258}"/>
              </a:ext>
            </a:extLst>
          </p:cNvPr>
          <p:cNvSpPr/>
          <p:nvPr/>
        </p:nvSpPr>
        <p:spPr>
          <a:xfrm>
            <a:off x="4592767" y="5962972"/>
            <a:ext cx="1854058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Reglements</a:t>
            </a:r>
            <a:r>
              <a:rPr lang="nl-NL" dirty="0"/>
              <a:t> cie</a:t>
            </a:r>
            <a:r>
              <a:rPr lang="nl-NL" sz="2000" dirty="0"/>
              <a:t>.</a:t>
            </a: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739CB5C5-8178-2F16-5AF2-D814D0E23A23}"/>
              </a:ext>
            </a:extLst>
          </p:cNvPr>
          <p:cNvSpPr/>
          <p:nvPr/>
        </p:nvSpPr>
        <p:spPr>
          <a:xfrm>
            <a:off x="299304" y="805186"/>
            <a:ext cx="139120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Topsport</a:t>
            </a:r>
            <a:endParaRPr lang="nl-NL" sz="2000" dirty="0"/>
          </a:p>
        </p:txBody>
      </p:sp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F92BDC43-F4DA-10D5-972F-EA81F9771232}"/>
              </a:ext>
            </a:extLst>
          </p:cNvPr>
          <p:cNvSpPr/>
          <p:nvPr/>
        </p:nvSpPr>
        <p:spPr>
          <a:xfrm>
            <a:off x="159976" y="5990507"/>
            <a:ext cx="1498258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ICT </a:t>
            </a:r>
            <a:r>
              <a:rPr lang="nl-NL" sz="2000" dirty="0"/>
              <a:t>cie.</a:t>
            </a: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F475E69A-FDF3-F65F-1B75-2B265EB18054}"/>
              </a:ext>
            </a:extLst>
          </p:cNvPr>
          <p:cNvSpPr/>
          <p:nvPr/>
        </p:nvSpPr>
        <p:spPr>
          <a:xfrm>
            <a:off x="1947427" y="805186"/>
            <a:ext cx="144429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Trainingen</a:t>
            </a:r>
            <a:endParaRPr lang="nl-NL" sz="2000" dirty="0"/>
          </a:p>
        </p:txBody>
      </p:sp>
      <p:sp>
        <p:nvSpPr>
          <p:cNvPr id="23" name="Rechthoek: afgeronde hoeken 22">
            <a:extLst>
              <a:ext uri="{FF2B5EF4-FFF2-40B4-BE49-F238E27FC236}">
                <a16:creationId xmlns:a16="http://schemas.microsoft.com/office/drawing/2014/main" id="{3653C842-07A6-EB34-7721-88C4A836ADE6}"/>
              </a:ext>
            </a:extLst>
          </p:cNvPr>
          <p:cNvSpPr/>
          <p:nvPr/>
        </p:nvSpPr>
        <p:spPr>
          <a:xfrm>
            <a:off x="2549864" y="5953558"/>
            <a:ext cx="1548601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Jeugd cie. </a:t>
            </a:r>
            <a:endParaRPr lang="nl-NL" sz="2000" dirty="0"/>
          </a:p>
        </p:txBody>
      </p:sp>
      <p:sp>
        <p:nvSpPr>
          <p:cNvPr id="24" name="Rechthoek: afgeronde hoeken 23">
            <a:extLst>
              <a:ext uri="{FF2B5EF4-FFF2-40B4-BE49-F238E27FC236}">
                <a16:creationId xmlns:a16="http://schemas.microsoft.com/office/drawing/2014/main" id="{5F8BF137-8217-71AB-B172-F4518A4E14AC}"/>
              </a:ext>
            </a:extLst>
          </p:cNvPr>
          <p:cNvSpPr/>
          <p:nvPr/>
        </p:nvSpPr>
        <p:spPr>
          <a:xfrm>
            <a:off x="3610851" y="819481"/>
            <a:ext cx="144429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Opleidingen</a:t>
            </a:r>
            <a:endParaRPr lang="nl-NL" sz="2000" dirty="0"/>
          </a:p>
        </p:txBody>
      </p:sp>
      <p:sp>
        <p:nvSpPr>
          <p:cNvPr id="115" name="Rechthoek: afgeronde hoeken 114">
            <a:extLst>
              <a:ext uri="{FF2B5EF4-FFF2-40B4-BE49-F238E27FC236}">
                <a16:creationId xmlns:a16="http://schemas.microsoft.com/office/drawing/2014/main" id="{04AAEEDA-F64F-1F23-1AE6-27E354ECE9B9}"/>
              </a:ext>
            </a:extLst>
          </p:cNvPr>
          <p:cNvSpPr/>
          <p:nvPr/>
        </p:nvSpPr>
        <p:spPr>
          <a:xfrm>
            <a:off x="2596988" y="2063174"/>
            <a:ext cx="2184824" cy="48825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000" dirty="0"/>
              <a:t>Bondsbureau</a:t>
            </a:r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943DFD0B-1358-D629-CF4F-5E0E19CE5897}"/>
              </a:ext>
            </a:extLst>
          </p:cNvPr>
          <p:cNvSpPr/>
          <p:nvPr/>
        </p:nvSpPr>
        <p:spPr>
          <a:xfrm>
            <a:off x="7849648" y="3207534"/>
            <a:ext cx="1041387" cy="341501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000" dirty="0"/>
              <a:t>BR </a:t>
            </a:r>
            <a:r>
              <a:rPr lang="nl-NL" sz="2000" dirty="0" err="1"/>
              <a:t>vz.</a:t>
            </a:r>
            <a:endParaRPr lang="nl-NL" sz="2000" dirty="0"/>
          </a:p>
        </p:txBody>
      </p:sp>
      <p:sp>
        <p:nvSpPr>
          <p:cNvPr id="39" name="Rechthoek: afgeronde hoeken 38">
            <a:extLst>
              <a:ext uri="{FF2B5EF4-FFF2-40B4-BE49-F238E27FC236}">
                <a16:creationId xmlns:a16="http://schemas.microsoft.com/office/drawing/2014/main" id="{A47510D2-7872-2745-68C9-7045ED8460DE}"/>
              </a:ext>
            </a:extLst>
          </p:cNvPr>
          <p:cNvSpPr/>
          <p:nvPr/>
        </p:nvSpPr>
        <p:spPr>
          <a:xfrm>
            <a:off x="159976" y="1817585"/>
            <a:ext cx="2324152" cy="96465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sz="2000" dirty="0"/>
          </a:p>
          <a:p>
            <a:pPr algn="ctr"/>
            <a:r>
              <a:rPr lang="nl-NL" sz="2000" dirty="0"/>
              <a:t>Technisch Directeur Technische staf</a:t>
            </a:r>
            <a:br>
              <a:rPr lang="nl-NL" sz="2000" dirty="0"/>
            </a:br>
            <a:endParaRPr lang="nl-NL" sz="20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D279C227-93E0-F9D2-8BE1-4A6E840D03B4}"/>
              </a:ext>
            </a:extLst>
          </p:cNvPr>
          <p:cNvSpPr/>
          <p:nvPr/>
        </p:nvSpPr>
        <p:spPr>
          <a:xfrm>
            <a:off x="175373" y="5252965"/>
            <a:ext cx="1498258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Wedstrijd cie. </a:t>
            </a:r>
            <a:endParaRPr lang="nl-NL" sz="20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A782DE54-4171-C536-7FAD-95EA24098F8D}"/>
              </a:ext>
            </a:extLst>
          </p:cNvPr>
          <p:cNvSpPr/>
          <p:nvPr/>
        </p:nvSpPr>
        <p:spPr>
          <a:xfrm>
            <a:off x="2563085" y="5262466"/>
            <a:ext cx="1517165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Toetsings</a:t>
            </a:r>
            <a:r>
              <a:rPr lang="nl-NL" dirty="0"/>
              <a:t> cie.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696875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3E66E1-F3BE-800A-608B-0BF531A68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649711-F182-DC5C-AD1D-50FA8975AA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956" y="41045"/>
            <a:ext cx="9164580" cy="707994"/>
          </a:xfrm>
        </p:spPr>
        <p:txBody>
          <a:bodyPr>
            <a:normAutofit fontScale="90000"/>
          </a:bodyPr>
          <a:lstStyle/>
          <a:p>
            <a:r>
              <a:rPr lang="nl-NL" sz="3200" b="1" dirty="0">
                <a:latin typeface="Verdana" panose="020B0604030504040204" pitchFamily="34" charset="0"/>
                <a:ea typeface="Verdana" panose="020B0604030504040204" pitchFamily="34" charset="0"/>
              </a:rPr>
              <a:t>Links naar nuttige documenten</a:t>
            </a:r>
          </a:p>
        </p:txBody>
      </p:sp>
      <p:sp>
        <p:nvSpPr>
          <p:cNvPr id="3" name="Tijdelijke aanduiding voor datum 4">
            <a:extLst>
              <a:ext uri="{FF2B5EF4-FFF2-40B4-BE49-F238E27FC236}">
                <a16:creationId xmlns:a16="http://schemas.microsoft.com/office/drawing/2014/main" id="{F3783F9F-C532-B5A8-47F3-F5D8D94B19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977" y="6561024"/>
            <a:ext cx="2133600" cy="228014"/>
          </a:xfrm>
        </p:spPr>
        <p:txBody>
          <a:bodyPr/>
          <a:lstStyle/>
          <a:p>
            <a:r>
              <a:rPr lang="nl-NL" sz="1000" dirty="0">
                <a:solidFill>
                  <a:srgbClr val="0000FF"/>
                </a:solidFill>
              </a:rPr>
              <a:t>17 april 2025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689C44B-E458-D9DE-256C-077AB7761483}"/>
              </a:ext>
            </a:extLst>
          </p:cNvPr>
          <p:cNvSpPr txBox="1"/>
          <p:nvPr/>
        </p:nvSpPr>
        <p:spPr>
          <a:xfrm>
            <a:off x="395536" y="836712"/>
            <a:ext cx="82089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Basis documenten:</a:t>
            </a:r>
          </a:p>
          <a:p>
            <a:pPr>
              <a:buNone/>
            </a:pP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KNDB Statuten</a:t>
            </a:r>
            <a:endParaRPr lang="nl-N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Huishoudelijk Reglement </a:t>
            </a:r>
            <a:r>
              <a:rPr lang="nl-NL" sz="12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26-09-2020</a:t>
            </a:r>
            <a:endParaRPr lang="nl-NL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Reglement Integriteit en Tuchtrechtspraak </a:t>
            </a:r>
            <a:r>
              <a:rPr lang="nl-NL" sz="12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26-09-2020</a:t>
            </a:r>
            <a:endParaRPr lang="nl-NL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Spel- en Wedstrijdreglement </a:t>
            </a:r>
            <a:r>
              <a:rPr lang="nl-NL" sz="12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08-03-2025</a:t>
            </a:r>
            <a:endParaRPr lang="nl-NL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Reglement Onderscheidingen </a:t>
            </a:r>
            <a:r>
              <a:rPr lang="nl-NL" sz="12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12-03-2022</a:t>
            </a:r>
            <a:endParaRPr lang="nl-NL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Reglement Commissie Wedstrijdzaken </a:t>
            </a:r>
            <a:r>
              <a:rPr lang="nl-NL" sz="12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04-04-2021</a:t>
            </a:r>
            <a:endParaRPr lang="nl-NL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Reglement Financiële Commissie </a:t>
            </a:r>
            <a:r>
              <a:rPr lang="nl-NL" sz="12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17-06-2017</a:t>
            </a:r>
            <a:endParaRPr lang="nl-NL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Taken en werkwijze Jeugdcommissie </a:t>
            </a:r>
            <a:r>
              <a:rPr lang="nl-NL" sz="12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2015</a:t>
            </a:r>
            <a:endParaRPr lang="nl-NL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Organisatie en werkwijze Jeugddammen </a:t>
            </a:r>
            <a:r>
              <a:rPr lang="nl-NL" sz="12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07-09-2022</a:t>
            </a:r>
            <a:endParaRPr lang="nl-NL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KNDB </a:t>
            </a:r>
            <a:r>
              <a:rPr lang="nl-NL" sz="1800" u="sng" kern="100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Bestuursprofiel</a:t>
            </a: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 en Functiebeschrijvingen</a:t>
            </a:r>
            <a:endParaRPr lang="nl-N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Integriteit en transparantie </a:t>
            </a:r>
            <a:r>
              <a:rPr lang="nl-NL" sz="12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21-04-2024</a:t>
            </a:r>
            <a:endParaRPr lang="nl-NL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nl-NL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Recent:</a:t>
            </a:r>
          </a:p>
          <a:p>
            <a:pPr>
              <a:buNone/>
            </a:pPr>
            <a:r>
              <a:rPr lang="nl-NL" sz="1800" u="sng" kern="100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Toetsingscommissie_vaststellingen_en_benoemingen</a:t>
            </a: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 </a:t>
            </a:r>
            <a:r>
              <a:rPr lang="nl-NL" sz="12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2025</a:t>
            </a:r>
            <a:endParaRPr lang="nl-NL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u="sng" kern="100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Profielen_leden_Toetsingscommissie_Denksportbonden</a:t>
            </a: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 </a:t>
            </a:r>
            <a:r>
              <a:rPr lang="nl-NL" sz="12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25-04-2025</a:t>
            </a:r>
            <a:endParaRPr lang="nl-NL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nl-N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nl-NL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Algemeen:</a:t>
            </a:r>
          </a:p>
          <a:p>
            <a:pPr>
              <a:buNone/>
            </a:pP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5"/>
              </a:rPr>
              <a:t>Gids voor de rechtspraak binnen de KNDB</a:t>
            </a:r>
            <a:endParaRPr lang="nl-N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6"/>
              </a:rPr>
              <a:t>Ledenontwikkeling in grafieken vanaf 2014 </a:t>
            </a:r>
            <a:r>
              <a:rPr lang="nl-NL" sz="1800" u="sng" kern="100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6"/>
              </a:rPr>
              <a:t>tm</a:t>
            </a:r>
            <a:r>
              <a:rPr lang="nl-NL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6"/>
              </a:rPr>
              <a:t> 2024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0765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3A787-0E81-6131-A5DD-A5F134026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DE51A7-FBED-61D1-67A8-AA04CDDF5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956" y="41045"/>
            <a:ext cx="9164580" cy="707994"/>
          </a:xfrm>
        </p:spPr>
        <p:txBody>
          <a:bodyPr>
            <a:normAutofit fontScale="90000"/>
          </a:bodyPr>
          <a:lstStyle/>
          <a:p>
            <a:r>
              <a:rPr lang="nl-NL" sz="3200" b="1" dirty="0">
                <a:latin typeface="Verdana" panose="020B0604030504040204" pitchFamily="34" charset="0"/>
                <a:ea typeface="Verdana" panose="020B0604030504040204" pitchFamily="34" charset="0"/>
              </a:rPr>
              <a:t>Nog wat praktische aanwijzingen</a:t>
            </a:r>
          </a:p>
        </p:txBody>
      </p:sp>
      <p:sp>
        <p:nvSpPr>
          <p:cNvPr id="3" name="Tijdelijke aanduiding voor datum 4">
            <a:extLst>
              <a:ext uri="{FF2B5EF4-FFF2-40B4-BE49-F238E27FC236}">
                <a16:creationId xmlns:a16="http://schemas.microsoft.com/office/drawing/2014/main" id="{47E1088C-ED13-583B-D92A-7C933B9640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977" y="6561024"/>
            <a:ext cx="2133600" cy="228014"/>
          </a:xfrm>
        </p:spPr>
        <p:txBody>
          <a:bodyPr/>
          <a:lstStyle/>
          <a:p>
            <a:r>
              <a:rPr lang="nl-NL" sz="1000" dirty="0">
                <a:solidFill>
                  <a:srgbClr val="0000FF"/>
                </a:solidFill>
              </a:rPr>
              <a:t>17 april 2025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FFCC3C6-77F8-C7E1-511F-DE4726FE0943}"/>
              </a:ext>
            </a:extLst>
          </p:cNvPr>
          <p:cNvSpPr txBox="1"/>
          <p:nvPr/>
        </p:nvSpPr>
        <p:spPr>
          <a:xfrm>
            <a:off x="395536" y="836712"/>
            <a:ext cx="82089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800" u="sng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Mailadres:</a:t>
            </a:r>
            <a:br>
              <a:rPr lang="nl-NL"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bondsraadsleden</a:t>
            </a:r>
            <a:r>
              <a:rPr lang="nl-N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@kndb.nl </a:t>
            </a:r>
            <a:br>
              <a:rPr lang="nl-N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(Het bestuur kan mail naar dit adres niet lezen, alle Bondsraadsleden wel.) </a:t>
            </a:r>
            <a:br>
              <a:rPr lang="nl-N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u="sng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Reiskosten:</a:t>
            </a:r>
            <a:br>
              <a:rPr lang="nl-NL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Mogen gedeclareerd worden via </a:t>
            </a:r>
            <a:r>
              <a:rPr lang="nl-NL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bondsbureau@kndb.nl</a:t>
            </a:r>
            <a:endParaRPr lang="nl-N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800" u="sng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Vergaderfrequentie Bondsraad met bestuur samen:</a:t>
            </a:r>
            <a:br>
              <a:rPr lang="nl-NL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In 2025   1</a:t>
            </a:r>
            <a:r>
              <a:rPr lang="nl-NL" kern="100" baseline="30000" dirty="0">
                <a:latin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: 31 mei 2025     2</a:t>
            </a:r>
            <a:r>
              <a:rPr lang="nl-NL" kern="100" baseline="30000" dirty="0">
                <a:latin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: 15 november 2025</a:t>
            </a:r>
            <a:b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In 2026   1</a:t>
            </a:r>
            <a:r>
              <a:rPr lang="nl-NL" kern="100" baseline="30000" dirty="0">
                <a:latin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: 13 juni 2026     2</a:t>
            </a:r>
            <a:r>
              <a:rPr lang="nl-NL" kern="100" baseline="30000" dirty="0">
                <a:latin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: november 2026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Voorvergaderingen en thema dagen:</a:t>
            </a:r>
            <a:b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Is aan de Bondsraad! </a:t>
            </a:r>
            <a:b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  <a:br>
              <a:rPr lang="nl-NL" kern="100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52614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D67FE-37C5-709D-2496-FE07F301F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AFC5DE-C344-042B-D44B-C854332E20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956" y="41045"/>
            <a:ext cx="8516508" cy="707994"/>
          </a:xfrm>
        </p:spPr>
        <p:txBody>
          <a:bodyPr>
            <a:normAutofit fontScale="90000"/>
          </a:bodyPr>
          <a:lstStyle/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Benoemingslijnen binnen de KNDB</a:t>
            </a:r>
            <a:endParaRPr lang="nl-NL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ijdelijke aanduiding voor datum 4">
            <a:extLst>
              <a:ext uri="{FF2B5EF4-FFF2-40B4-BE49-F238E27FC236}">
                <a16:creationId xmlns:a16="http://schemas.microsoft.com/office/drawing/2014/main" id="{95279952-286C-3B82-2B0D-B26ECC1D97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977" y="6561024"/>
            <a:ext cx="2133600" cy="228014"/>
          </a:xfrm>
        </p:spPr>
        <p:txBody>
          <a:bodyPr/>
          <a:lstStyle/>
          <a:p>
            <a:r>
              <a:rPr lang="nl-NL" sz="1000" dirty="0">
                <a:solidFill>
                  <a:srgbClr val="0000FF"/>
                </a:solidFill>
              </a:rPr>
              <a:t>17 april 2025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FCCE181-1487-F120-ECF1-4D0291967D6C}"/>
              </a:ext>
            </a:extLst>
          </p:cNvPr>
          <p:cNvSpPr/>
          <p:nvPr/>
        </p:nvSpPr>
        <p:spPr>
          <a:xfrm>
            <a:off x="6218327" y="618315"/>
            <a:ext cx="1728186" cy="111174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Leden</a:t>
            </a: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88C5084-6FF8-D86F-20FD-6D9577DD92AF}"/>
              </a:ext>
            </a:extLst>
          </p:cNvPr>
          <p:cNvSpPr/>
          <p:nvPr/>
        </p:nvSpPr>
        <p:spPr>
          <a:xfrm>
            <a:off x="6218327" y="2375873"/>
            <a:ext cx="1728186" cy="54964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Bondsraad</a:t>
            </a:r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2EB0B9A8-58BD-1DB4-5A8C-813BC81EE1D5}"/>
              </a:ext>
            </a:extLst>
          </p:cNvPr>
          <p:cNvSpPr/>
          <p:nvPr/>
        </p:nvSpPr>
        <p:spPr>
          <a:xfrm>
            <a:off x="963655" y="3734104"/>
            <a:ext cx="2184817" cy="90021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Bestuur</a:t>
            </a:r>
          </a:p>
        </p:txBody>
      </p:sp>
      <p:cxnSp>
        <p:nvCxnSpPr>
          <p:cNvPr id="26" name="Rechte verbindingslijn met pijl 25">
            <a:extLst>
              <a:ext uri="{FF2B5EF4-FFF2-40B4-BE49-F238E27FC236}">
                <a16:creationId xmlns:a16="http://schemas.microsoft.com/office/drawing/2014/main" id="{BEFF011F-2EDF-2B52-B912-343DE0694941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7082420" y="1730060"/>
            <a:ext cx="0" cy="645813"/>
          </a:xfrm>
          <a:prstGeom prst="straightConnector1">
            <a:avLst/>
          </a:prstGeom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4" name="Rechte verbindingslijn met pijl 73">
            <a:extLst>
              <a:ext uri="{FF2B5EF4-FFF2-40B4-BE49-F238E27FC236}">
                <a16:creationId xmlns:a16="http://schemas.microsoft.com/office/drawing/2014/main" id="{A784735C-AB5B-6409-A2CE-432482BC5F51}"/>
              </a:ext>
            </a:extLst>
          </p:cNvPr>
          <p:cNvCxnSpPr>
            <a:cxnSpLocks/>
            <a:stCxn id="10" idx="1"/>
            <a:endCxn id="12" idx="3"/>
          </p:cNvCxnSpPr>
          <p:nvPr/>
        </p:nvCxnSpPr>
        <p:spPr>
          <a:xfrm flipH="1">
            <a:off x="3148472" y="2650697"/>
            <a:ext cx="3069855" cy="1533514"/>
          </a:xfrm>
          <a:prstGeom prst="straightConnector1">
            <a:avLst/>
          </a:prstGeom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5" name="Rechthoek: afgeronde hoeken 114">
            <a:extLst>
              <a:ext uri="{FF2B5EF4-FFF2-40B4-BE49-F238E27FC236}">
                <a16:creationId xmlns:a16="http://schemas.microsoft.com/office/drawing/2014/main" id="{A76FE690-99DF-6432-2E28-E8378645A075}"/>
              </a:ext>
            </a:extLst>
          </p:cNvPr>
          <p:cNvSpPr/>
          <p:nvPr/>
        </p:nvSpPr>
        <p:spPr>
          <a:xfrm>
            <a:off x="2596988" y="2063174"/>
            <a:ext cx="2184824" cy="48825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000" dirty="0"/>
              <a:t>Bondsbureau</a:t>
            </a:r>
          </a:p>
        </p:txBody>
      </p:sp>
      <p:cxnSp>
        <p:nvCxnSpPr>
          <p:cNvPr id="127" name="Rechte verbindingslijn met pijl 126">
            <a:extLst>
              <a:ext uri="{FF2B5EF4-FFF2-40B4-BE49-F238E27FC236}">
                <a16:creationId xmlns:a16="http://schemas.microsoft.com/office/drawing/2014/main" id="{17B52191-38EA-2EA2-D210-96F9169A0A92}"/>
              </a:ext>
            </a:extLst>
          </p:cNvPr>
          <p:cNvCxnSpPr>
            <a:cxnSpLocks/>
            <a:endCxn id="115" idx="2"/>
          </p:cNvCxnSpPr>
          <p:nvPr/>
        </p:nvCxnSpPr>
        <p:spPr>
          <a:xfrm flipV="1">
            <a:off x="2716007" y="2551429"/>
            <a:ext cx="973393" cy="1173684"/>
          </a:xfrm>
          <a:prstGeom prst="straightConnector1">
            <a:avLst/>
          </a:prstGeom>
          <a:ln w="38100">
            <a:solidFill>
              <a:srgbClr val="C0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hoek: afgeronde hoeken 38">
            <a:extLst>
              <a:ext uri="{FF2B5EF4-FFF2-40B4-BE49-F238E27FC236}">
                <a16:creationId xmlns:a16="http://schemas.microsoft.com/office/drawing/2014/main" id="{82FA3863-6298-CF63-85E4-D664A2146339}"/>
              </a:ext>
            </a:extLst>
          </p:cNvPr>
          <p:cNvSpPr/>
          <p:nvPr/>
        </p:nvSpPr>
        <p:spPr>
          <a:xfrm>
            <a:off x="159976" y="1817585"/>
            <a:ext cx="2324152" cy="96465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sz="2000" dirty="0"/>
          </a:p>
          <a:p>
            <a:pPr algn="ctr"/>
            <a:r>
              <a:rPr lang="nl-NL" sz="2000" dirty="0"/>
              <a:t>Technisch Directeur Technische staf</a:t>
            </a:r>
            <a:br>
              <a:rPr lang="nl-NL" sz="2000" dirty="0"/>
            </a:br>
            <a:endParaRPr lang="nl-NL" sz="2000" dirty="0"/>
          </a:p>
        </p:txBody>
      </p:sp>
      <p:cxnSp>
        <p:nvCxnSpPr>
          <p:cNvPr id="45" name="Rechte verbindingslijn met pijl 44">
            <a:extLst>
              <a:ext uri="{FF2B5EF4-FFF2-40B4-BE49-F238E27FC236}">
                <a16:creationId xmlns:a16="http://schemas.microsoft.com/office/drawing/2014/main" id="{993736E0-C611-58E4-13E0-18BDF524E2F2}"/>
              </a:ext>
            </a:extLst>
          </p:cNvPr>
          <p:cNvCxnSpPr>
            <a:cxnSpLocks/>
            <a:endCxn id="39" idx="2"/>
          </p:cNvCxnSpPr>
          <p:nvPr/>
        </p:nvCxnSpPr>
        <p:spPr>
          <a:xfrm flipH="1" flipV="1">
            <a:off x="1322052" y="2782236"/>
            <a:ext cx="250876" cy="951868"/>
          </a:xfrm>
          <a:prstGeom prst="straightConnector1">
            <a:avLst/>
          </a:prstGeom>
          <a:ln w="38100">
            <a:solidFill>
              <a:srgbClr val="C0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280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99031-9236-B237-0C5E-AE96FEFA4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E3F56-EB32-5F21-12A7-3356CF8869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956" y="41045"/>
            <a:ext cx="8516508" cy="707994"/>
          </a:xfrm>
        </p:spPr>
        <p:txBody>
          <a:bodyPr>
            <a:normAutofit fontScale="90000"/>
          </a:bodyPr>
          <a:lstStyle/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Commissies binnen de KNDB</a:t>
            </a:r>
            <a:endParaRPr lang="nl-NL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ijdelijke aanduiding voor datum 4">
            <a:extLst>
              <a:ext uri="{FF2B5EF4-FFF2-40B4-BE49-F238E27FC236}">
                <a16:creationId xmlns:a16="http://schemas.microsoft.com/office/drawing/2014/main" id="{B86DB1A4-F4B0-8EC6-C258-73591EDC3E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977" y="6561024"/>
            <a:ext cx="2133600" cy="228014"/>
          </a:xfrm>
        </p:spPr>
        <p:txBody>
          <a:bodyPr/>
          <a:lstStyle/>
          <a:p>
            <a:r>
              <a:rPr lang="nl-NL" sz="1000" dirty="0">
                <a:solidFill>
                  <a:srgbClr val="0000FF"/>
                </a:solidFill>
              </a:rPr>
              <a:t>17 april 2025</a:t>
            </a: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D73C35C5-7DD6-BD0C-8FD6-02942068E9FA}"/>
              </a:ext>
            </a:extLst>
          </p:cNvPr>
          <p:cNvSpPr/>
          <p:nvPr/>
        </p:nvSpPr>
        <p:spPr>
          <a:xfrm>
            <a:off x="6218327" y="2375873"/>
            <a:ext cx="1728186" cy="54964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Bondsraad</a:t>
            </a: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5CD1BFE5-CECB-74AC-780A-BA1EE633CC23}"/>
              </a:ext>
            </a:extLst>
          </p:cNvPr>
          <p:cNvSpPr/>
          <p:nvPr/>
        </p:nvSpPr>
        <p:spPr>
          <a:xfrm>
            <a:off x="7617348" y="4076600"/>
            <a:ext cx="144429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Tucht </a:t>
            </a:r>
            <a:r>
              <a:rPr lang="nl-NL" sz="2000" dirty="0"/>
              <a:t>cie.</a:t>
            </a:r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0419F00C-0417-543A-92D1-A86793239F47}"/>
              </a:ext>
            </a:extLst>
          </p:cNvPr>
          <p:cNvSpPr/>
          <p:nvPr/>
        </p:nvSpPr>
        <p:spPr>
          <a:xfrm>
            <a:off x="963655" y="3734104"/>
            <a:ext cx="2184817" cy="90021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Bestuur</a:t>
            </a:r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43F0BB76-5503-AD78-CEF6-72EA1C7885D2}"/>
              </a:ext>
            </a:extLst>
          </p:cNvPr>
          <p:cNvSpPr/>
          <p:nvPr/>
        </p:nvSpPr>
        <p:spPr>
          <a:xfrm>
            <a:off x="7648195" y="5005587"/>
            <a:ext cx="144429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Protest</a:t>
            </a:r>
            <a:r>
              <a:rPr lang="nl-NL" sz="2000" dirty="0"/>
              <a:t> cie.</a:t>
            </a:r>
          </a:p>
        </p:txBody>
      </p:sp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AAC30E83-CC3F-9A92-77BE-1055D6BC3F65}"/>
              </a:ext>
            </a:extLst>
          </p:cNvPr>
          <p:cNvSpPr/>
          <p:nvPr/>
        </p:nvSpPr>
        <p:spPr>
          <a:xfrm>
            <a:off x="7628382" y="5962972"/>
            <a:ext cx="144429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Beroeps cie. </a:t>
            </a:r>
            <a:endParaRPr lang="nl-NL" sz="2000" dirty="0"/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0B808A35-0DD9-61C6-60E7-43DAD936FBD1}"/>
              </a:ext>
            </a:extLst>
          </p:cNvPr>
          <p:cNvSpPr/>
          <p:nvPr/>
        </p:nvSpPr>
        <p:spPr>
          <a:xfrm>
            <a:off x="4592766" y="4076600"/>
            <a:ext cx="1840615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Financiële  </a:t>
            </a:r>
            <a:r>
              <a:rPr lang="nl-NL" sz="2000" dirty="0"/>
              <a:t>cie.</a:t>
            </a:r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572BD0C2-FA1C-787B-7B53-EE5A52FCEE40}"/>
              </a:ext>
            </a:extLst>
          </p:cNvPr>
          <p:cNvSpPr/>
          <p:nvPr/>
        </p:nvSpPr>
        <p:spPr>
          <a:xfrm>
            <a:off x="4606209" y="5019786"/>
            <a:ext cx="1840616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Vertrouwens cie</a:t>
            </a:r>
            <a:r>
              <a:rPr lang="nl-NL" sz="2000" dirty="0"/>
              <a:t>.</a:t>
            </a:r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B132B940-D916-440E-C0DE-30D50E623778}"/>
              </a:ext>
            </a:extLst>
          </p:cNvPr>
          <p:cNvSpPr/>
          <p:nvPr/>
        </p:nvSpPr>
        <p:spPr>
          <a:xfrm>
            <a:off x="4592767" y="5962972"/>
            <a:ext cx="1854058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Reglements</a:t>
            </a:r>
            <a:r>
              <a:rPr lang="nl-NL" dirty="0"/>
              <a:t> cie</a:t>
            </a:r>
            <a:r>
              <a:rPr lang="nl-NL" sz="2000" dirty="0"/>
              <a:t>.</a:t>
            </a: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2FE6776B-7A76-FD21-B969-6F5A9D3CFD6D}"/>
              </a:ext>
            </a:extLst>
          </p:cNvPr>
          <p:cNvSpPr/>
          <p:nvPr/>
        </p:nvSpPr>
        <p:spPr>
          <a:xfrm>
            <a:off x="299304" y="805186"/>
            <a:ext cx="139120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Topsport</a:t>
            </a:r>
            <a:endParaRPr lang="nl-NL" sz="2000" dirty="0"/>
          </a:p>
        </p:txBody>
      </p:sp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56C43D16-5520-234F-0135-A1C6DC6DF5EC}"/>
              </a:ext>
            </a:extLst>
          </p:cNvPr>
          <p:cNvSpPr/>
          <p:nvPr/>
        </p:nvSpPr>
        <p:spPr>
          <a:xfrm>
            <a:off x="159976" y="5990507"/>
            <a:ext cx="1498258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ICT </a:t>
            </a:r>
            <a:r>
              <a:rPr lang="nl-NL" sz="2000" dirty="0"/>
              <a:t>cie.</a:t>
            </a: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E1E5FB77-DBCC-9C93-57D2-883293680197}"/>
              </a:ext>
            </a:extLst>
          </p:cNvPr>
          <p:cNvSpPr/>
          <p:nvPr/>
        </p:nvSpPr>
        <p:spPr>
          <a:xfrm>
            <a:off x="1947427" y="805186"/>
            <a:ext cx="144429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Trainingen</a:t>
            </a:r>
            <a:endParaRPr lang="nl-NL" sz="2000" dirty="0"/>
          </a:p>
        </p:txBody>
      </p:sp>
      <p:sp>
        <p:nvSpPr>
          <p:cNvPr id="23" name="Rechthoek: afgeronde hoeken 22">
            <a:extLst>
              <a:ext uri="{FF2B5EF4-FFF2-40B4-BE49-F238E27FC236}">
                <a16:creationId xmlns:a16="http://schemas.microsoft.com/office/drawing/2014/main" id="{20486DA3-6007-2C3C-BAAE-E2E9BF528E89}"/>
              </a:ext>
            </a:extLst>
          </p:cNvPr>
          <p:cNvSpPr/>
          <p:nvPr/>
        </p:nvSpPr>
        <p:spPr>
          <a:xfrm>
            <a:off x="2549864" y="5953558"/>
            <a:ext cx="1548601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Jeugd cie. </a:t>
            </a:r>
            <a:endParaRPr lang="nl-NL" sz="2000" dirty="0"/>
          </a:p>
        </p:txBody>
      </p:sp>
      <p:sp>
        <p:nvSpPr>
          <p:cNvPr id="24" name="Rechthoek: afgeronde hoeken 23">
            <a:extLst>
              <a:ext uri="{FF2B5EF4-FFF2-40B4-BE49-F238E27FC236}">
                <a16:creationId xmlns:a16="http://schemas.microsoft.com/office/drawing/2014/main" id="{EC729375-D0F8-03D3-601A-05371B7443F4}"/>
              </a:ext>
            </a:extLst>
          </p:cNvPr>
          <p:cNvSpPr/>
          <p:nvPr/>
        </p:nvSpPr>
        <p:spPr>
          <a:xfrm>
            <a:off x="3610851" y="819481"/>
            <a:ext cx="144429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Opleidingen</a:t>
            </a:r>
            <a:endParaRPr lang="nl-NL" sz="2000" dirty="0"/>
          </a:p>
        </p:txBody>
      </p:sp>
      <p:cxnSp>
        <p:nvCxnSpPr>
          <p:cNvPr id="68" name="Rechte verbindingslijn 67">
            <a:extLst>
              <a:ext uri="{FF2B5EF4-FFF2-40B4-BE49-F238E27FC236}">
                <a16:creationId xmlns:a16="http://schemas.microsoft.com/office/drawing/2014/main" id="{CDFC04DE-25A6-6A01-CE4F-84063F85B54E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7036780" y="2925520"/>
            <a:ext cx="45640" cy="325476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Rechte verbindingslijn met pijl 69">
            <a:extLst>
              <a:ext uri="{FF2B5EF4-FFF2-40B4-BE49-F238E27FC236}">
                <a16:creationId xmlns:a16="http://schemas.microsoft.com/office/drawing/2014/main" id="{E83618EB-856D-66AB-0595-DF49F00307D9}"/>
              </a:ext>
            </a:extLst>
          </p:cNvPr>
          <p:cNvCxnSpPr>
            <a:stCxn id="16" idx="3"/>
            <a:endCxn id="11" idx="1"/>
          </p:cNvCxnSpPr>
          <p:nvPr/>
        </p:nvCxnSpPr>
        <p:spPr>
          <a:xfrm>
            <a:off x="6433381" y="4292624"/>
            <a:ext cx="1183967" cy="0"/>
          </a:xfrm>
          <a:prstGeom prst="straightConnector1">
            <a:avLst/>
          </a:prstGeom>
          <a:ln w="381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Rechte verbindingslijn met pijl 71">
            <a:extLst>
              <a:ext uri="{FF2B5EF4-FFF2-40B4-BE49-F238E27FC236}">
                <a16:creationId xmlns:a16="http://schemas.microsoft.com/office/drawing/2014/main" id="{F3A59843-DE42-EC8D-CDEE-BBF04414724C}"/>
              </a:ext>
            </a:extLst>
          </p:cNvPr>
          <p:cNvCxnSpPr/>
          <p:nvPr/>
        </p:nvCxnSpPr>
        <p:spPr>
          <a:xfrm>
            <a:off x="6474983" y="5237095"/>
            <a:ext cx="1183967" cy="12248"/>
          </a:xfrm>
          <a:prstGeom prst="straightConnector1">
            <a:avLst/>
          </a:prstGeom>
          <a:ln w="381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Rechte verbindingslijn met pijl 72">
            <a:extLst>
              <a:ext uri="{FF2B5EF4-FFF2-40B4-BE49-F238E27FC236}">
                <a16:creationId xmlns:a16="http://schemas.microsoft.com/office/drawing/2014/main" id="{D7E4178F-7FBC-7524-97D9-4D3761FF655A}"/>
              </a:ext>
            </a:extLst>
          </p:cNvPr>
          <p:cNvCxnSpPr/>
          <p:nvPr/>
        </p:nvCxnSpPr>
        <p:spPr>
          <a:xfrm>
            <a:off x="6446825" y="6194283"/>
            <a:ext cx="1183967" cy="12248"/>
          </a:xfrm>
          <a:prstGeom prst="straightConnector1">
            <a:avLst/>
          </a:prstGeom>
          <a:ln w="381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Rechte verbindingslijn 76">
            <a:extLst>
              <a:ext uri="{FF2B5EF4-FFF2-40B4-BE49-F238E27FC236}">
                <a16:creationId xmlns:a16="http://schemas.microsoft.com/office/drawing/2014/main" id="{DCF83C2F-1948-6C26-769C-D8280B50B1B4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2055562" y="4634317"/>
            <a:ext cx="502" cy="157221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Rechte verbindingslijn met pijl 77">
            <a:extLst>
              <a:ext uri="{FF2B5EF4-FFF2-40B4-BE49-F238E27FC236}">
                <a16:creationId xmlns:a16="http://schemas.microsoft.com/office/drawing/2014/main" id="{78EFBD02-8247-0374-66BB-B416084CA561}"/>
              </a:ext>
            </a:extLst>
          </p:cNvPr>
          <p:cNvCxnSpPr>
            <a:cxnSpLocks/>
            <a:endCxn id="23" idx="1"/>
          </p:cNvCxnSpPr>
          <p:nvPr/>
        </p:nvCxnSpPr>
        <p:spPr>
          <a:xfrm flipV="1">
            <a:off x="1648895" y="6169582"/>
            <a:ext cx="900969" cy="15711"/>
          </a:xfrm>
          <a:prstGeom prst="straightConnector1">
            <a:avLst/>
          </a:prstGeom>
          <a:ln w="381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Rechte verbindingslijn met pijl 79">
            <a:extLst>
              <a:ext uri="{FF2B5EF4-FFF2-40B4-BE49-F238E27FC236}">
                <a16:creationId xmlns:a16="http://schemas.microsoft.com/office/drawing/2014/main" id="{7E333A6A-E159-2A52-0B98-FF19D22E6ECB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994906" y="1237234"/>
            <a:ext cx="0" cy="549891"/>
          </a:xfrm>
          <a:prstGeom prst="straightConnector1">
            <a:avLst/>
          </a:prstGeom>
          <a:ln w="38100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DB5E1D61-1F78-F607-2327-42A9C29DD72B}"/>
              </a:ext>
            </a:extLst>
          </p:cNvPr>
          <p:cNvSpPr/>
          <p:nvPr/>
        </p:nvSpPr>
        <p:spPr>
          <a:xfrm>
            <a:off x="7849648" y="3207534"/>
            <a:ext cx="1041387" cy="341501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000" dirty="0"/>
              <a:t>BR </a:t>
            </a:r>
            <a:r>
              <a:rPr lang="nl-NL" sz="2000" dirty="0" err="1"/>
              <a:t>vz.</a:t>
            </a:r>
            <a:endParaRPr lang="nl-NL" sz="2000" dirty="0"/>
          </a:p>
        </p:txBody>
      </p:sp>
      <p:cxnSp>
        <p:nvCxnSpPr>
          <p:cNvPr id="27" name="Rechte verbindingslijn met pijl 26">
            <a:extLst>
              <a:ext uri="{FF2B5EF4-FFF2-40B4-BE49-F238E27FC236}">
                <a16:creationId xmlns:a16="http://schemas.microsoft.com/office/drawing/2014/main" id="{EF9E90D3-BFEB-043A-6659-B6894B09BF60}"/>
              </a:ext>
            </a:extLst>
          </p:cNvPr>
          <p:cNvCxnSpPr>
            <a:cxnSpLocks/>
          </p:cNvCxnSpPr>
          <p:nvPr/>
        </p:nvCxnSpPr>
        <p:spPr>
          <a:xfrm>
            <a:off x="7380312" y="2925520"/>
            <a:ext cx="533170" cy="359464"/>
          </a:xfrm>
          <a:prstGeom prst="straightConnector1">
            <a:avLst/>
          </a:prstGeom>
          <a:ln w="38100">
            <a:solidFill>
              <a:srgbClr val="FFC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hoek: afgeronde hoeken 38">
            <a:extLst>
              <a:ext uri="{FF2B5EF4-FFF2-40B4-BE49-F238E27FC236}">
                <a16:creationId xmlns:a16="http://schemas.microsoft.com/office/drawing/2014/main" id="{B7B3517B-5BAA-6E9E-C8E1-6A2C091EF98C}"/>
              </a:ext>
            </a:extLst>
          </p:cNvPr>
          <p:cNvSpPr/>
          <p:nvPr/>
        </p:nvSpPr>
        <p:spPr>
          <a:xfrm>
            <a:off x="159976" y="1817585"/>
            <a:ext cx="2324152" cy="96465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sz="2000" dirty="0"/>
          </a:p>
          <a:p>
            <a:pPr algn="ctr"/>
            <a:r>
              <a:rPr lang="nl-NL" sz="2000" dirty="0"/>
              <a:t>Technisch Directeur Technische staf</a:t>
            </a:r>
            <a:br>
              <a:rPr lang="nl-NL" sz="2000" dirty="0"/>
            </a:br>
            <a:endParaRPr lang="nl-NL" sz="2000" dirty="0"/>
          </a:p>
        </p:txBody>
      </p:sp>
      <p:cxnSp>
        <p:nvCxnSpPr>
          <p:cNvPr id="60" name="Rechte verbindingslijn met pijl 59">
            <a:extLst>
              <a:ext uri="{FF2B5EF4-FFF2-40B4-BE49-F238E27FC236}">
                <a16:creationId xmlns:a16="http://schemas.microsoft.com/office/drawing/2014/main" id="{7F4172E4-6293-3314-7A0D-40B073ECBB85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1587782" y="1237234"/>
            <a:ext cx="1081792" cy="559113"/>
          </a:xfrm>
          <a:prstGeom prst="straightConnector1">
            <a:avLst/>
          </a:prstGeom>
          <a:ln w="38100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met pijl 64">
            <a:extLst>
              <a:ext uri="{FF2B5EF4-FFF2-40B4-BE49-F238E27FC236}">
                <a16:creationId xmlns:a16="http://schemas.microsoft.com/office/drawing/2014/main" id="{E06CF00D-ADFE-5D14-3A90-00C7ADEBA40E}"/>
              </a:ext>
            </a:extLst>
          </p:cNvPr>
          <p:cNvCxnSpPr>
            <a:cxnSpLocks/>
          </p:cNvCxnSpPr>
          <p:nvPr/>
        </p:nvCxnSpPr>
        <p:spPr>
          <a:xfrm flipH="1">
            <a:off x="2180657" y="1275203"/>
            <a:ext cx="1917808" cy="530135"/>
          </a:xfrm>
          <a:prstGeom prst="straightConnector1">
            <a:avLst/>
          </a:prstGeom>
          <a:ln w="38100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572F0009-2070-BA7E-51A9-611CAE4E5166}"/>
              </a:ext>
            </a:extLst>
          </p:cNvPr>
          <p:cNvCxnSpPr>
            <a:cxnSpLocks/>
          </p:cNvCxnSpPr>
          <p:nvPr/>
        </p:nvCxnSpPr>
        <p:spPr>
          <a:xfrm flipV="1">
            <a:off x="1669878" y="5451834"/>
            <a:ext cx="879986" cy="15711"/>
          </a:xfrm>
          <a:prstGeom prst="straightConnector1">
            <a:avLst/>
          </a:prstGeom>
          <a:ln w="381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7C426950-7F79-D499-6753-A4D47ADD0D89}"/>
              </a:ext>
            </a:extLst>
          </p:cNvPr>
          <p:cNvSpPr/>
          <p:nvPr/>
        </p:nvSpPr>
        <p:spPr>
          <a:xfrm>
            <a:off x="175373" y="5252965"/>
            <a:ext cx="1498258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Wedstrijd cie. </a:t>
            </a:r>
            <a:endParaRPr lang="nl-NL" sz="2000" dirty="0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BA5452FB-F71A-2297-040F-CEBC043605E7}"/>
              </a:ext>
            </a:extLst>
          </p:cNvPr>
          <p:cNvSpPr/>
          <p:nvPr/>
        </p:nvSpPr>
        <p:spPr>
          <a:xfrm>
            <a:off x="2563085" y="5262466"/>
            <a:ext cx="1517165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Toetsings</a:t>
            </a:r>
            <a:r>
              <a:rPr lang="nl-NL" dirty="0"/>
              <a:t> cie.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226078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7B415-1985-3EB4-ED06-15B159999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A72C09-FD0A-F027-EC43-8C813DB4BE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956" y="41045"/>
            <a:ext cx="8516508" cy="707994"/>
          </a:xfrm>
        </p:spPr>
        <p:txBody>
          <a:bodyPr>
            <a:normAutofit fontScale="90000"/>
          </a:bodyPr>
          <a:lstStyle/>
          <a:p>
            <a:r>
              <a:rPr lang="nl-NL" sz="3600" dirty="0">
                <a:latin typeface="Verdana" panose="020B0604030504040204" pitchFamily="34" charset="0"/>
                <a:ea typeface="Verdana" panose="020B0604030504040204" pitchFamily="34" charset="0"/>
              </a:rPr>
              <a:t>Advies en samenwerking</a:t>
            </a:r>
            <a:endParaRPr lang="nl-NL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ijdelijke aanduiding voor datum 4">
            <a:extLst>
              <a:ext uri="{FF2B5EF4-FFF2-40B4-BE49-F238E27FC236}">
                <a16:creationId xmlns:a16="http://schemas.microsoft.com/office/drawing/2014/main" id="{42B79F0A-13A7-F754-FF67-5D146ABCFA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977" y="6561024"/>
            <a:ext cx="2133600" cy="228014"/>
          </a:xfrm>
        </p:spPr>
        <p:txBody>
          <a:bodyPr/>
          <a:lstStyle/>
          <a:p>
            <a:r>
              <a:rPr lang="nl-NL" sz="1000" dirty="0">
                <a:solidFill>
                  <a:srgbClr val="0000FF"/>
                </a:solidFill>
              </a:rPr>
              <a:t>17 april 2025</a:t>
            </a: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641329E1-96F9-ADD5-7AE6-29EF03A5EB6F}"/>
              </a:ext>
            </a:extLst>
          </p:cNvPr>
          <p:cNvSpPr/>
          <p:nvPr/>
        </p:nvSpPr>
        <p:spPr>
          <a:xfrm>
            <a:off x="6218327" y="2375873"/>
            <a:ext cx="1728186" cy="54964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Bondsraad</a:t>
            </a:r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480C07E7-618F-2AC8-72AF-6409069C1230}"/>
              </a:ext>
            </a:extLst>
          </p:cNvPr>
          <p:cNvSpPr/>
          <p:nvPr/>
        </p:nvSpPr>
        <p:spPr>
          <a:xfrm>
            <a:off x="963655" y="3734104"/>
            <a:ext cx="2184817" cy="90021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Bestuur</a:t>
            </a:r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3A485ADE-6851-E2B7-4E61-B06112638506}"/>
              </a:ext>
            </a:extLst>
          </p:cNvPr>
          <p:cNvSpPr/>
          <p:nvPr/>
        </p:nvSpPr>
        <p:spPr>
          <a:xfrm>
            <a:off x="4592766" y="4076600"/>
            <a:ext cx="1840615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Financiële  </a:t>
            </a:r>
            <a:r>
              <a:rPr lang="nl-NL" sz="2000" dirty="0"/>
              <a:t>cie.</a:t>
            </a:r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06AEDE2C-EBCE-B084-0578-FD8F9C613362}"/>
              </a:ext>
            </a:extLst>
          </p:cNvPr>
          <p:cNvSpPr/>
          <p:nvPr/>
        </p:nvSpPr>
        <p:spPr>
          <a:xfrm>
            <a:off x="4606209" y="5019786"/>
            <a:ext cx="1840616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Vertrouwens cie</a:t>
            </a:r>
            <a:r>
              <a:rPr lang="nl-NL" sz="2000" dirty="0"/>
              <a:t>.</a:t>
            </a:r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3274D135-92FE-6C32-0695-84CA6D035079}"/>
              </a:ext>
            </a:extLst>
          </p:cNvPr>
          <p:cNvSpPr/>
          <p:nvPr/>
        </p:nvSpPr>
        <p:spPr>
          <a:xfrm>
            <a:off x="4592767" y="5962972"/>
            <a:ext cx="1854058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Reglements</a:t>
            </a:r>
            <a:r>
              <a:rPr lang="nl-NL" dirty="0"/>
              <a:t> cie</a:t>
            </a:r>
            <a:r>
              <a:rPr lang="nl-NL" sz="2000" dirty="0"/>
              <a:t>.</a:t>
            </a: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A2785500-AD45-FC4D-78A3-EDB00A003899}"/>
              </a:ext>
            </a:extLst>
          </p:cNvPr>
          <p:cNvSpPr/>
          <p:nvPr/>
        </p:nvSpPr>
        <p:spPr>
          <a:xfrm>
            <a:off x="299304" y="805186"/>
            <a:ext cx="139120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Topsport</a:t>
            </a:r>
            <a:endParaRPr lang="nl-NL" sz="2000" dirty="0"/>
          </a:p>
        </p:txBody>
      </p:sp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3C564BDF-248E-BB06-AC4C-46D2E60958E2}"/>
              </a:ext>
            </a:extLst>
          </p:cNvPr>
          <p:cNvSpPr/>
          <p:nvPr/>
        </p:nvSpPr>
        <p:spPr>
          <a:xfrm>
            <a:off x="159976" y="5990507"/>
            <a:ext cx="1498258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ICT </a:t>
            </a:r>
            <a:r>
              <a:rPr lang="nl-NL" sz="2000" dirty="0"/>
              <a:t>cie.</a:t>
            </a: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45202A22-2964-A7F2-3B93-D329E579851A}"/>
              </a:ext>
            </a:extLst>
          </p:cNvPr>
          <p:cNvSpPr/>
          <p:nvPr/>
        </p:nvSpPr>
        <p:spPr>
          <a:xfrm>
            <a:off x="1947427" y="805186"/>
            <a:ext cx="144429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Trainingen</a:t>
            </a:r>
            <a:endParaRPr lang="nl-NL" sz="2000" dirty="0"/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491111E3-932C-79A6-78BE-DD0EF352651A}"/>
              </a:ext>
            </a:extLst>
          </p:cNvPr>
          <p:cNvSpPr/>
          <p:nvPr/>
        </p:nvSpPr>
        <p:spPr>
          <a:xfrm>
            <a:off x="175373" y="5252965"/>
            <a:ext cx="1498258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Wedstrijd cie. </a:t>
            </a:r>
            <a:endParaRPr lang="nl-NL" sz="2000" dirty="0"/>
          </a:p>
        </p:txBody>
      </p:sp>
      <p:sp>
        <p:nvSpPr>
          <p:cNvPr id="23" name="Rechthoek: afgeronde hoeken 22">
            <a:extLst>
              <a:ext uri="{FF2B5EF4-FFF2-40B4-BE49-F238E27FC236}">
                <a16:creationId xmlns:a16="http://schemas.microsoft.com/office/drawing/2014/main" id="{E244F5B4-44A7-1A14-390C-8AA904CBA116}"/>
              </a:ext>
            </a:extLst>
          </p:cNvPr>
          <p:cNvSpPr/>
          <p:nvPr/>
        </p:nvSpPr>
        <p:spPr>
          <a:xfrm>
            <a:off x="2511016" y="5990507"/>
            <a:ext cx="1587449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Jeugd cie. </a:t>
            </a:r>
            <a:endParaRPr lang="nl-NL" sz="2000" dirty="0"/>
          </a:p>
        </p:txBody>
      </p:sp>
      <p:sp>
        <p:nvSpPr>
          <p:cNvPr id="24" name="Rechthoek: afgeronde hoeken 23">
            <a:extLst>
              <a:ext uri="{FF2B5EF4-FFF2-40B4-BE49-F238E27FC236}">
                <a16:creationId xmlns:a16="http://schemas.microsoft.com/office/drawing/2014/main" id="{32C3B9E9-37FC-6096-E39B-248895234490}"/>
              </a:ext>
            </a:extLst>
          </p:cNvPr>
          <p:cNvSpPr/>
          <p:nvPr/>
        </p:nvSpPr>
        <p:spPr>
          <a:xfrm>
            <a:off x="3610851" y="819481"/>
            <a:ext cx="1444294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Opleidingen</a:t>
            </a:r>
            <a:endParaRPr lang="nl-NL" sz="2000" dirty="0"/>
          </a:p>
        </p:txBody>
      </p:sp>
      <p:cxnSp>
        <p:nvCxnSpPr>
          <p:cNvPr id="68" name="Rechte verbindingslijn 67">
            <a:extLst>
              <a:ext uri="{FF2B5EF4-FFF2-40B4-BE49-F238E27FC236}">
                <a16:creationId xmlns:a16="http://schemas.microsoft.com/office/drawing/2014/main" id="{64888F04-1B9D-DCE8-B64F-E7ABD4B7ECBD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7082420" y="2925520"/>
            <a:ext cx="13444" cy="3281011"/>
          </a:xfrm>
          <a:prstGeom prst="line">
            <a:avLst/>
          </a:prstGeom>
          <a:ln w="38100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Rechte verbindingslijn met pijl 69">
            <a:extLst>
              <a:ext uri="{FF2B5EF4-FFF2-40B4-BE49-F238E27FC236}">
                <a16:creationId xmlns:a16="http://schemas.microsoft.com/office/drawing/2014/main" id="{434D66D6-DDE4-937D-8F4E-EE02C09AFCED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6433381" y="4292624"/>
            <a:ext cx="649039" cy="0"/>
          </a:xfrm>
          <a:prstGeom prst="straightConnector1">
            <a:avLst/>
          </a:prstGeom>
          <a:ln w="38100">
            <a:solidFill>
              <a:srgbClr val="FFC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Rechte verbindingslijn met pijl 72">
            <a:extLst>
              <a:ext uri="{FF2B5EF4-FFF2-40B4-BE49-F238E27FC236}">
                <a16:creationId xmlns:a16="http://schemas.microsoft.com/office/drawing/2014/main" id="{94845F24-4C06-A7D2-E4CD-F44C8B2F4C83}"/>
              </a:ext>
            </a:extLst>
          </p:cNvPr>
          <p:cNvCxnSpPr>
            <a:cxnSpLocks/>
          </p:cNvCxnSpPr>
          <p:nvPr/>
        </p:nvCxnSpPr>
        <p:spPr>
          <a:xfrm>
            <a:off x="6446825" y="6194283"/>
            <a:ext cx="635595" cy="0"/>
          </a:xfrm>
          <a:prstGeom prst="straightConnector1">
            <a:avLst/>
          </a:prstGeom>
          <a:ln w="38100">
            <a:solidFill>
              <a:srgbClr val="FFC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Rechte verbindingslijn 76">
            <a:extLst>
              <a:ext uri="{FF2B5EF4-FFF2-40B4-BE49-F238E27FC236}">
                <a16:creationId xmlns:a16="http://schemas.microsoft.com/office/drawing/2014/main" id="{3C75569D-E8F0-B302-4D75-3B6420753AE8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2055562" y="4634317"/>
            <a:ext cx="502" cy="1572214"/>
          </a:xfrm>
          <a:prstGeom prst="line">
            <a:avLst/>
          </a:prstGeom>
          <a:ln w="38100">
            <a:solidFill>
              <a:schemeClr val="accent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Rechte verbindingslijn met pijl 77">
            <a:extLst>
              <a:ext uri="{FF2B5EF4-FFF2-40B4-BE49-F238E27FC236}">
                <a16:creationId xmlns:a16="http://schemas.microsoft.com/office/drawing/2014/main" id="{127A0168-8026-536E-C7D5-B0240E115313}"/>
              </a:ext>
            </a:extLst>
          </p:cNvPr>
          <p:cNvCxnSpPr>
            <a:cxnSpLocks/>
            <a:stCxn id="20" idx="3"/>
            <a:endCxn id="23" idx="1"/>
          </p:cNvCxnSpPr>
          <p:nvPr/>
        </p:nvCxnSpPr>
        <p:spPr>
          <a:xfrm>
            <a:off x="1658234" y="6206531"/>
            <a:ext cx="852782" cy="0"/>
          </a:xfrm>
          <a:prstGeom prst="straightConnector1">
            <a:avLst/>
          </a:prstGeom>
          <a:ln w="3810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Rechte verbindingslijn met pijl 79">
            <a:extLst>
              <a:ext uri="{FF2B5EF4-FFF2-40B4-BE49-F238E27FC236}">
                <a16:creationId xmlns:a16="http://schemas.microsoft.com/office/drawing/2014/main" id="{F3FD8C43-0CA6-062E-16E9-1473CAE985A2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994906" y="1237234"/>
            <a:ext cx="0" cy="549891"/>
          </a:xfrm>
          <a:prstGeom prst="straightConnector1">
            <a:avLst/>
          </a:prstGeom>
          <a:ln w="38100"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579E7E34-D0ED-08E3-240F-DCA89DBC6412}"/>
              </a:ext>
            </a:extLst>
          </p:cNvPr>
          <p:cNvSpPr/>
          <p:nvPr/>
        </p:nvSpPr>
        <p:spPr>
          <a:xfrm>
            <a:off x="7849648" y="3207534"/>
            <a:ext cx="1041387" cy="341501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000" dirty="0"/>
              <a:t>BR </a:t>
            </a:r>
            <a:r>
              <a:rPr lang="nl-NL" sz="2000" dirty="0" err="1"/>
              <a:t>vz.</a:t>
            </a:r>
            <a:endParaRPr lang="nl-NL" sz="2000" dirty="0"/>
          </a:p>
        </p:txBody>
      </p:sp>
      <p:cxnSp>
        <p:nvCxnSpPr>
          <p:cNvPr id="27" name="Rechte verbindingslijn met pijl 26">
            <a:extLst>
              <a:ext uri="{FF2B5EF4-FFF2-40B4-BE49-F238E27FC236}">
                <a16:creationId xmlns:a16="http://schemas.microsoft.com/office/drawing/2014/main" id="{BF6E182C-8EA5-4A5A-5257-43FCED9FB9A2}"/>
              </a:ext>
            </a:extLst>
          </p:cNvPr>
          <p:cNvCxnSpPr>
            <a:cxnSpLocks/>
          </p:cNvCxnSpPr>
          <p:nvPr/>
        </p:nvCxnSpPr>
        <p:spPr>
          <a:xfrm>
            <a:off x="7380312" y="2925520"/>
            <a:ext cx="533170" cy="359464"/>
          </a:xfrm>
          <a:prstGeom prst="straightConnector1">
            <a:avLst/>
          </a:prstGeom>
          <a:ln w="38100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hoek: afgeronde hoeken 38">
            <a:extLst>
              <a:ext uri="{FF2B5EF4-FFF2-40B4-BE49-F238E27FC236}">
                <a16:creationId xmlns:a16="http://schemas.microsoft.com/office/drawing/2014/main" id="{CAEFE11C-62E9-AC2F-F6AC-280FA21543F6}"/>
              </a:ext>
            </a:extLst>
          </p:cNvPr>
          <p:cNvSpPr/>
          <p:nvPr/>
        </p:nvSpPr>
        <p:spPr>
          <a:xfrm>
            <a:off x="159976" y="1817585"/>
            <a:ext cx="2324152" cy="96465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sz="2000" dirty="0"/>
          </a:p>
          <a:p>
            <a:pPr algn="ctr"/>
            <a:r>
              <a:rPr lang="nl-NL" sz="2000" dirty="0"/>
              <a:t>Technisch Directeur Technische staf</a:t>
            </a:r>
            <a:br>
              <a:rPr lang="nl-NL" sz="2000" dirty="0"/>
            </a:br>
            <a:endParaRPr lang="nl-NL" sz="2000" dirty="0"/>
          </a:p>
        </p:txBody>
      </p:sp>
      <p:cxnSp>
        <p:nvCxnSpPr>
          <p:cNvPr id="60" name="Rechte verbindingslijn met pijl 59">
            <a:extLst>
              <a:ext uri="{FF2B5EF4-FFF2-40B4-BE49-F238E27FC236}">
                <a16:creationId xmlns:a16="http://schemas.microsoft.com/office/drawing/2014/main" id="{7F2EE39E-B0B8-D783-AD78-D39532C293EF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1587782" y="1237234"/>
            <a:ext cx="1081792" cy="559113"/>
          </a:xfrm>
          <a:prstGeom prst="straightConnector1">
            <a:avLst/>
          </a:prstGeom>
          <a:ln w="38100"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met pijl 64">
            <a:extLst>
              <a:ext uri="{FF2B5EF4-FFF2-40B4-BE49-F238E27FC236}">
                <a16:creationId xmlns:a16="http://schemas.microsoft.com/office/drawing/2014/main" id="{14330DCA-1DEF-B8DE-365F-2035BECDF61B}"/>
              </a:ext>
            </a:extLst>
          </p:cNvPr>
          <p:cNvCxnSpPr>
            <a:cxnSpLocks/>
          </p:cNvCxnSpPr>
          <p:nvPr/>
        </p:nvCxnSpPr>
        <p:spPr>
          <a:xfrm flipH="1">
            <a:off x="2180657" y="1275203"/>
            <a:ext cx="1917808" cy="530135"/>
          </a:xfrm>
          <a:prstGeom prst="straightConnector1">
            <a:avLst/>
          </a:prstGeom>
          <a:ln w="38100"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01AE90D9-C5FF-10DB-71C3-94CFA28FEA45}"/>
              </a:ext>
            </a:extLst>
          </p:cNvPr>
          <p:cNvCxnSpPr>
            <a:cxnSpLocks/>
          </p:cNvCxnSpPr>
          <p:nvPr/>
        </p:nvCxnSpPr>
        <p:spPr>
          <a:xfrm>
            <a:off x="6446825" y="5262466"/>
            <a:ext cx="649039" cy="0"/>
          </a:xfrm>
          <a:prstGeom prst="straightConnector1">
            <a:avLst/>
          </a:prstGeom>
          <a:ln w="38100">
            <a:solidFill>
              <a:srgbClr val="FFC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0DD9F7F9-F2F7-4A44-6EFA-DD594A60E4E8}"/>
              </a:ext>
            </a:extLst>
          </p:cNvPr>
          <p:cNvCxnSpPr>
            <a:cxnSpLocks/>
          </p:cNvCxnSpPr>
          <p:nvPr/>
        </p:nvCxnSpPr>
        <p:spPr>
          <a:xfrm>
            <a:off x="3187124" y="4292624"/>
            <a:ext cx="1884331" cy="1670348"/>
          </a:xfrm>
          <a:prstGeom prst="line">
            <a:avLst/>
          </a:prstGeom>
          <a:ln w="38100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37">
            <a:extLst>
              <a:ext uri="{FF2B5EF4-FFF2-40B4-BE49-F238E27FC236}">
                <a16:creationId xmlns:a16="http://schemas.microsoft.com/office/drawing/2014/main" id="{4E66A396-40DF-643D-768B-DD8123B78FD4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3187124" y="3933056"/>
            <a:ext cx="1419085" cy="1302754"/>
          </a:xfrm>
          <a:prstGeom prst="line">
            <a:avLst/>
          </a:prstGeom>
          <a:ln w="38100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>
            <a:extLst>
              <a:ext uri="{FF2B5EF4-FFF2-40B4-BE49-F238E27FC236}">
                <a16:creationId xmlns:a16="http://schemas.microsoft.com/office/drawing/2014/main" id="{2D6765C8-BEAD-0CE7-7B4E-5161E10B8D6E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1322554" y="2751558"/>
            <a:ext cx="733510" cy="982546"/>
          </a:xfrm>
          <a:prstGeom prst="line">
            <a:avLst/>
          </a:prstGeom>
          <a:ln w="38100"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8175C090-A02C-AC3D-DFC9-0BF1C14EC593}"/>
              </a:ext>
            </a:extLst>
          </p:cNvPr>
          <p:cNvSpPr/>
          <p:nvPr/>
        </p:nvSpPr>
        <p:spPr>
          <a:xfrm>
            <a:off x="2596988" y="2063174"/>
            <a:ext cx="2184824" cy="48825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000" dirty="0"/>
              <a:t>Bondsbureau</a:t>
            </a:r>
          </a:p>
        </p:txBody>
      </p:sp>
      <p:cxnSp>
        <p:nvCxnSpPr>
          <p:cNvPr id="44" name="Rechte verbindingslijn met pijl 43">
            <a:extLst>
              <a:ext uri="{FF2B5EF4-FFF2-40B4-BE49-F238E27FC236}">
                <a16:creationId xmlns:a16="http://schemas.microsoft.com/office/drawing/2014/main" id="{84E77AEB-EA5A-5E82-C9CF-1DA7D03F3034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2716007" y="2551429"/>
            <a:ext cx="973393" cy="1173684"/>
          </a:xfrm>
          <a:prstGeom prst="straightConnector1">
            <a:avLst/>
          </a:prstGeom>
          <a:ln w="38100"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4EF35CA1-3E2A-F2E4-EA2A-043C2FA7BE8C}"/>
              </a:ext>
            </a:extLst>
          </p:cNvPr>
          <p:cNvSpPr/>
          <p:nvPr/>
        </p:nvSpPr>
        <p:spPr>
          <a:xfrm>
            <a:off x="2563085" y="5262466"/>
            <a:ext cx="1517165" cy="4320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Toetsings</a:t>
            </a:r>
            <a:r>
              <a:rPr lang="nl-NL" dirty="0"/>
              <a:t> cie. </a:t>
            </a:r>
            <a:endParaRPr lang="nl-NL" sz="2000" dirty="0"/>
          </a:p>
        </p:txBody>
      </p:sp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AA244C01-CBE8-DDBB-3D79-FDD59A41A6A0}"/>
              </a:ext>
            </a:extLst>
          </p:cNvPr>
          <p:cNvCxnSpPr>
            <a:cxnSpLocks/>
          </p:cNvCxnSpPr>
          <p:nvPr/>
        </p:nvCxnSpPr>
        <p:spPr>
          <a:xfrm>
            <a:off x="1702287" y="5489778"/>
            <a:ext cx="852782" cy="0"/>
          </a:xfrm>
          <a:prstGeom prst="straightConnector1">
            <a:avLst/>
          </a:prstGeom>
          <a:ln w="3810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364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D1736-2B78-4109-5DA0-5D1D049A0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9D3365-2BBE-E331-E61F-FCA4C5B4EC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977" y="41045"/>
            <a:ext cx="9092543" cy="707994"/>
          </a:xfrm>
        </p:spPr>
        <p:txBody>
          <a:bodyPr>
            <a:normAutofit fontScale="90000"/>
          </a:bodyPr>
          <a:lstStyle/>
          <a:p>
            <a:r>
              <a:rPr lang="nl-NL" sz="3600" b="1" dirty="0">
                <a:latin typeface="Verdana" panose="020B0604030504040204" pitchFamily="34" charset="0"/>
                <a:ea typeface="Verdana" panose="020B0604030504040204" pitchFamily="34" charset="0"/>
              </a:rPr>
              <a:t>Bevoegdheden van de Bondsraad(1)</a:t>
            </a:r>
            <a:endParaRPr lang="nl-NL" sz="4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ijdelijke aanduiding voor datum 4">
            <a:extLst>
              <a:ext uri="{FF2B5EF4-FFF2-40B4-BE49-F238E27FC236}">
                <a16:creationId xmlns:a16="http://schemas.microsoft.com/office/drawing/2014/main" id="{CBC9BEC1-110E-DD85-AC52-F5B9172F1A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977" y="6561024"/>
            <a:ext cx="2133600" cy="228014"/>
          </a:xfrm>
        </p:spPr>
        <p:txBody>
          <a:bodyPr/>
          <a:lstStyle/>
          <a:p>
            <a:r>
              <a:rPr lang="nl-NL" sz="1000" dirty="0">
                <a:solidFill>
                  <a:srgbClr val="0000FF"/>
                </a:solidFill>
              </a:rPr>
              <a:t>17 april 2025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90FA18F-D507-E64C-233C-C5989E8E9B51}"/>
              </a:ext>
            </a:extLst>
          </p:cNvPr>
          <p:cNvSpPr txBox="1"/>
          <p:nvPr/>
        </p:nvSpPr>
        <p:spPr>
          <a:xfrm>
            <a:off x="159977" y="838876"/>
            <a:ext cx="849454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/>
            <a:r>
              <a:rPr lang="nl-NL" sz="2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Statutair:</a:t>
            </a:r>
          </a:p>
          <a:p>
            <a:pPr marL="457200"/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Bondsraad heeft alle bevoegdheden van de ALV.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buNone/>
            </a:pPr>
            <a:r>
              <a:rPr lang="nl-NL" sz="2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Formele bevoegdheden:</a:t>
            </a: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Benoeming (en schorsing) van bestuursleden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Instellen van Bondsraadcommissies en het benoemen van commissieleden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Wijziging van Statuten, Huishoudelijk Reglement, 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Reglement Integriteit en Tuchtrechtspraak, 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Reglement Onderscheidingen en Spel &amp; Wedstrijdreglement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benoemen tot Lid van Verdienste dan wel het toekennen van het erelidmaatschap. (Erediploma is aan het bestuur)</a:t>
            </a:r>
          </a:p>
        </p:txBody>
      </p:sp>
    </p:spTree>
    <p:extLst>
      <p:ext uri="{BB962C8B-B14F-4D97-AF65-F5344CB8AC3E}">
        <p14:creationId xmlns:p14="http://schemas.microsoft.com/office/powerpoint/2010/main" val="3020502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77D0C-4348-5D22-AABA-3C85C4A9D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3CFE1-6230-1E41-5AB9-B269CD1A3D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977" y="41045"/>
            <a:ext cx="9092543" cy="707994"/>
          </a:xfrm>
        </p:spPr>
        <p:txBody>
          <a:bodyPr>
            <a:normAutofit fontScale="90000"/>
          </a:bodyPr>
          <a:lstStyle/>
          <a:p>
            <a:r>
              <a:rPr lang="nl-NL" sz="3600" b="1" dirty="0">
                <a:latin typeface="Verdana" panose="020B0604030504040204" pitchFamily="34" charset="0"/>
                <a:ea typeface="Verdana" panose="020B0604030504040204" pitchFamily="34" charset="0"/>
              </a:rPr>
              <a:t>Bevoegdheden van de Bondsraad(2)</a:t>
            </a:r>
            <a:endParaRPr lang="nl-NL" sz="4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ijdelijke aanduiding voor datum 4">
            <a:extLst>
              <a:ext uri="{FF2B5EF4-FFF2-40B4-BE49-F238E27FC236}">
                <a16:creationId xmlns:a16="http://schemas.microsoft.com/office/drawing/2014/main" id="{E481966F-9F2A-A4E7-3C41-E3A9E46AC3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977" y="6561024"/>
            <a:ext cx="2133600" cy="228014"/>
          </a:xfrm>
        </p:spPr>
        <p:txBody>
          <a:bodyPr/>
          <a:lstStyle/>
          <a:p>
            <a:r>
              <a:rPr lang="nl-NL" sz="1000" dirty="0">
                <a:solidFill>
                  <a:srgbClr val="0000FF"/>
                </a:solidFill>
              </a:rPr>
              <a:t>17 april 2025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36723FC3-9CDB-6CC4-6385-EB8D73928B38}"/>
              </a:ext>
            </a:extLst>
          </p:cNvPr>
          <p:cNvSpPr txBox="1"/>
          <p:nvPr/>
        </p:nvSpPr>
        <p:spPr>
          <a:xfrm>
            <a:off x="159977" y="838876"/>
            <a:ext cx="8494549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/>
            <a:r>
              <a:rPr lang="nl-NL" sz="2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Incidentele bevoegdheden:</a:t>
            </a: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Toelating als lid indien afgewezen door het bestuur.</a:t>
            </a: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Beroep in geval van ontzetting uit het lidmaatschap</a:t>
            </a: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Goedkeuring voor rechtshandelingen en arbitrale procedures</a:t>
            </a: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Goedkeuring voor het </a:t>
            </a:r>
            <a:r>
              <a:rPr lang="nl-NL" sz="2400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doen van investeringen </a:t>
            </a:r>
            <a:r>
              <a:rPr lang="nl-NL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(&gt; € 10.000) </a:t>
            </a:r>
            <a:br>
              <a:rPr lang="nl-NL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nl-NL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Regelmatig terugkerende bevoegdheden:</a:t>
            </a:r>
          </a:p>
          <a:p>
            <a:pPr marL="800100" indent="-34290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Vaststelling van de contributie </a:t>
            </a:r>
          </a:p>
          <a:p>
            <a:pPr marL="800100" indent="-34290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Goedkeuren van het financieel jaarverslag</a:t>
            </a:r>
          </a:p>
          <a:p>
            <a:pPr marL="800100" indent="-34290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Verlenen van décharge aan het bestuur</a:t>
            </a:r>
          </a:p>
          <a:p>
            <a:pPr marL="800100" indent="-34290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Het goedkeuren van het Jaarverslag</a:t>
            </a:r>
          </a:p>
          <a:p>
            <a:pPr marL="800100" indent="-34290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Het instemmen met begroting, Jaarplan en Meerjarenplan</a:t>
            </a:r>
            <a:r>
              <a:rPr lang="nl-N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indent="-285750">
              <a:buFont typeface="Arial" panose="020B0604020202020204" pitchFamily="34" charset="0"/>
              <a:buChar char="•"/>
            </a:pP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686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FFA43-04E3-C3AB-648E-89457E394F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D3AC36-A62E-9F40-D71F-6595ACD203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956" y="41045"/>
            <a:ext cx="9164580" cy="707994"/>
          </a:xfrm>
        </p:spPr>
        <p:txBody>
          <a:bodyPr>
            <a:normAutofit fontScale="90000"/>
          </a:bodyPr>
          <a:lstStyle/>
          <a:p>
            <a:r>
              <a:rPr lang="nl-NL" sz="3200" b="1" dirty="0">
                <a:latin typeface="Verdana" panose="020B0604030504040204" pitchFamily="34" charset="0"/>
                <a:ea typeface="Verdana" panose="020B0604030504040204" pitchFamily="34" charset="0"/>
              </a:rPr>
              <a:t>Besluitvorming in de praktijk</a:t>
            </a:r>
          </a:p>
        </p:txBody>
      </p:sp>
      <p:sp>
        <p:nvSpPr>
          <p:cNvPr id="3" name="Tijdelijke aanduiding voor datum 4">
            <a:extLst>
              <a:ext uri="{FF2B5EF4-FFF2-40B4-BE49-F238E27FC236}">
                <a16:creationId xmlns:a16="http://schemas.microsoft.com/office/drawing/2014/main" id="{CE85B874-1E5F-3FB7-DCC4-FD4027FB2B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977" y="6561024"/>
            <a:ext cx="2133600" cy="228014"/>
          </a:xfrm>
        </p:spPr>
        <p:txBody>
          <a:bodyPr/>
          <a:lstStyle/>
          <a:p>
            <a:r>
              <a:rPr lang="nl-NL" sz="1000" dirty="0">
                <a:solidFill>
                  <a:srgbClr val="0000FF"/>
                </a:solidFill>
              </a:rPr>
              <a:t>17 april 2025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0920E13-A6FD-2A7A-41D4-88EA69AF6A68}"/>
              </a:ext>
            </a:extLst>
          </p:cNvPr>
          <p:cNvSpPr txBox="1"/>
          <p:nvPr/>
        </p:nvSpPr>
        <p:spPr>
          <a:xfrm>
            <a:off x="159977" y="838876"/>
            <a:ext cx="8494549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>
              <a:buNone/>
            </a:pPr>
            <a:endParaRPr lang="nl-NL" sz="2600" b="1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Alleen besluiten mogelijk indien een meerderheid van de Bondsraadsleden aanwezig zijn. 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Besluiten met volstrekte meerderheid van de uitgebrachte stemmen.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vergadering van de bondsraad wordt geleid door het  bestuur of door de voorzitter van de bondsraad. 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Ereleden en leden van verdienste hebben in de vergadering een adviserende stem.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Bondsraad kan ook zonder het bestuur vergaderen. </a:t>
            </a: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/>
            <a:endParaRPr lang="nl-NL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009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58FC0-4F0B-5A59-912F-D91D07A96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6D8FCD-F500-E300-F25F-3C51FDC48C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956" y="41045"/>
            <a:ext cx="9164580" cy="707994"/>
          </a:xfrm>
        </p:spPr>
        <p:txBody>
          <a:bodyPr>
            <a:normAutofit fontScale="90000"/>
          </a:bodyPr>
          <a:lstStyle/>
          <a:p>
            <a:r>
              <a:rPr lang="nl-NL" sz="3200" b="1" dirty="0">
                <a:latin typeface="Verdana" panose="020B0604030504040204" pitchFamily="34" charset="0"/>
                <a:ea typeface="Verdana" panose="020B0604030504040204" pitchFamily="34" charset="0"/>
              </a:rPr>
              <a:t>Taken en bevoegdheden van het bestuur</a:t>
            </a:r>
          </a:p>
        </p:txBody>
      </p:sp>
      <p:sp>
        <p:nvSpPr>
          <p:cNvPr id="3" name="Tijdelijke aanduiding voor datum 4">
            <a:extLst>
              <a:ext uri="{FF2B5EF4-FFF2-40B4-BE49-F238E27FC236}">
                <a16:creationId xmlns:a16="http://schemas.microsoft.com/office/drawing/2014/main" id="{4C2DDAB2-41E8-AEBD-ACF1-D7862F3D11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977" y="6561024"/>
            <a:ext cx="2133600" cy="228014"/>
          </a:xfrm>
        </p:spPr>
        <p:txBody>
          <a:bodyPr/>
          <a:lstStyle/>
          <a:p>
            <a:r>
              <a:rPr lang="nl-NL" sz="1000" dirty="0">
                <a:solidFill>
                  <a:srgbClr val="0000FF"/>
                </a:solidFill>
              </a:rPr>
              <a:t>17 april 2025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063969E-854A-76EA-6373-836A2B910336}"/>
              </a:ext>
            </a:extLst>
          </p:cNvPr>
          <p:cNvSpPr txBox="1"/>
          <p:nvPr/>
        </p:nvSpPr>
        <p:spPr>
          <a:xfrm>
            <a:off x="159977" y="838876"/>
            <a:ext cx="849454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>
              <a:buNone/>
            </a:pPr>
            <a:endParaRPr lang="nl-NL" sz="26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eleidsontwikkeling van de bond</a:t>
            </a:r>
            <a:b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Het voeren van </a:t>
            </a: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personeelsbeleid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beheer van het vermogen en de geldmiddelen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Vertegenwoordiging van de KNDB in binnen- en buitenland</a:t>
            </a:r>
            <a:b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communicatie met de leden en commissies </a:t>
            </a:r>
            <a:br>
              <a:rPr lang="nl-NL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Voorbereiden van de Bondsraadvergaderingen</a:t>
            </a:r>
            <a:br>
              <a:rPr lang="nl-NL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/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649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51D08-51AE-1E1A-5E15-2CFF3810E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E0AF6-D4A6-ED81-DFF5-1378F1155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84976" cy="959082"/>
          </a:xfrm>
        </p:spPr>
        <p:txBody>
          <a:bodyPr>
            <a:normAutofit fontScale="90000"/>
          </a:bodyPr>
          <a:lstStyle/>
          <a:p>
            <a:r>
              <a:rPr lang="nl-NL" sz="3200" b="1" dirty="0">
                <a:latin typeface="Verdana" panose="020B0604030504040204" pitchFamily="34" charset="0"/>
                <a:ea typeface="Verdana" panose="020B0604030504040204" pitchFamily="34" charset="0"/>
              </a:rPr>
              <a:t>Gedeelde verantwoordelijkheid </a:t>
            </a:r>
            <a:br>
              <a:rPr lang="nl-NL" sz="32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nl-NL" sz="3200" b="1" dirty="0">
                <a:latin typeface="Verdana" panose="020B0604030504040204" pitchFamily="34" charset="0"/>
                <a:ea typeface="Verdana" panose="020B0604030504040204" pitchFamily="34" charset="0"/>
              </a:rPr>
              <a:t>van Bondsraad en Bestuur</a:t>
            </a:r>
          </a:p>
        </p:txBody>
      </p:sp>
      <p:sp>
        <p:nvSpPr>
          <p:cNvPr id="3" name="Tijdelijke aanduiding voor datum 4">
            <a:extLst>
              <a:ext uri="{FF2B5EF4-FFF2-40B4-BE49-F238E27FC236}">
                <a16:creationId xmlns:a16="http://schemas.microsoft.com/office/drawing/2014/main" id="{E60AB2E8-9F80-F603-EA5C-60E807B9B2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977" y="6561024"/>
            <a:ext cx="2133600" cy="228014"/>
          </a:xfrm>
        </p:spPr>
        <p:txBody>
          <a:bodyPr/>
          <a:lstStyle/>
          <a:p>
            <a:r>
              <a:rPr lang="nl-NL" sz="1000" dirty="0">
                <a:solidFill>
                  <a:srgbClr val="0000FF"/>
                </a:solidFill>
              </a:rPr>
              <a:t>17 april 2025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32E5046-BBBF-1490-3839-A283E2C60D27}"/>
              </a:ext>
            </a:extLst>
          </p:cNvPr>
          <p:cNvSpPr txBox="1"/>
          <p:nvPr/>
        </p:nvSpPr>
        <p:spPr>
          <a:xfrm>
            <a:off x="159621" y="2130824"/>
            <a:ext cx="849454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>
              <a:buNone/>
            </a:pPr>
            <a:endParaRPr lang="nl-NL" sz="26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Sparring partner van elkaar!</a:t>
            </a:r>
            <a:b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buFont typeface="Arial" panose="020B0604020202020204" pitchFamily="34" charset="0"/>
              <a:buChar char="•"/>
            </a:pPr>
            <a:r>
              <a:rPr lang="nl-NL" sz="24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Gezamenlijke Beleidsontwikkeling op de thema’s</a:t>
            </a:r>
            <a:b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/>
            <a:br>
              <a:rPr lang="nl-NL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/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514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3540</TotalTime>
  <Words>658</Words>
  <Application>Microsoft Office PowerPoint</Application>
  <PresentationFormat>Diavoorstelling (4:3)</PresentationFormat>
  <Paragraphs>154</Paragraphs>
  <Slides>11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Verdana</vt:lpstr>
      <vt:lpstr>Office-thema</vt:lpstr>
      <vt:lpstr>Organen binnen de KNDB</vt:lpstr>
      <vt:lpstr>Benoemingslijnen binnen de KNDB</vt:lpstr>
      <vt:lpstr>Commissies binnen de KNDB</vt:lpstr>
      <vt:lpstr>Advies en samenwerking</vt:lpstr>
      <vt:lpstr>Bevoegdheden van de Bondsraad(1)</vt:lpstr>
      <vt:lpstr>Bevoegdheden van de Bondsraad(2)</vt:lpstr>
      <vt:lpstr>Besluitvorming in de praktijk</vt:lpstr>
      <vt:lpstr>Taken en bevoegdheden van het bestuur</vt:lpstr>
      <vt:lpstr>Gedeelde verantwoordelijkheid  van Bondsraad en Bestuur</vt:lpstr>
      <vt:lpstr>Links naar nuttige documenten</vt:lpstr>
      <vt:lpstr>Nog wat praktische aanwijzingen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Discussiemiddag Herstructurering Nationale Competitie</dc:title>
  <dc:creator>Paul</dc:creator>
  <cp:lastModifiedBy>Paul van de Veen</cp:lastModifiedBy>
  <cp:revision>202</cp:revision>
  <cp:lastPrinted>2024-11-04T20:28:24Z</cp:lastPrinted>
  <dcterms:created xsi:type="dcterms:W3CDTF">2023-03-11T09:54:23Z</dcterms:created>
  <dcterms:modified xsi:type="dcterms:W3CDTF">2025-05-07T10:41:48Z</dcterms:modified>
</cp:coreProperties>
</file>